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73" r:id="rId2"/>
    <p:sldId id="272" r:id="rId3"/>
    <p:sldId id="575" r:id="rId4"/>
    <p:sldId id="594" r:id="rId5"/>
    <p:sldId id="456" r:id="rId6"/>
    <p:sldId id="578" r:id="rId7"/>
    <p:sldId id="595" r:id="rId8"/>
    <p:sldId id="596" r:id="rId9"/>
    <p:sldId id="577" r:id="rId10"/>
    <p:sldId id="598" r:id="rId11"/>
    <p:sldId id="597" r:id="rId12"/>
    <p:sldId id="436" r:id="rId13"/>
    <p:sldId id="553" r:id="rId14"/>
    <p:sldId id="605" r:id="rId15"/>
    <p:sldId id="580" r:id="rId16"/>
    <p:sldId id="599" r:id="rId17"/>
    <p:sldId id="601" r:id="rId18"/>
    <p:sldId id="600" r:id="rId19"/>
    <p:sldId id="1082" r:id="rId20"/>
    <p:sldId id="1085" r:id="rId21"/>
    <p:sldId id="1165" r:id="rId22"/>
    <p:sldId id="602" r:id="rId23"/>
    <p:sldId id="603" r:id="rId24"/>
    <p:sldId id="604" r:id="rId25"/>
    <p:sldId id="581" r:id="rId26"/>
    <p:sldId id="558" r:id="rId27"/>
    <p:sldId id="257" r:id="rId28"/>
    <p:sldId id="258" r:id="rId29"/>
    <p:sldId id="261" r:id="rId30"/>
    <p:sldId id="260" r:id="rId31"/>
    <p:sldId id="1164" r:id="rId32"/>
    <p:sldId id="589" r:id="rId33"/>
    <p:sldId id="567" r:id="rId34"/>
    <p:sldId id="1166" r:id="rId35"/>
    <p:sldId id="1167" r:id="rId36"/>
    <p:sldId id="487" r:id="rId37"/>
    <p:sldId id="1168" r:id="rId38"/>
    <p:sldId id="534" r:id="rId39"/>
  </p:sldIdLst>
  <p:sldSz cx="9144000" cy="6858000" type="screen4x3"/>
  <p:notesSz cx="6794500" cy="9931400"/>
  <p:defaultTextStyle>
    <a:defPPr>
      <a:defRPr lang="nl-B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66"/>
    <a:srgbClr val="F6FBF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1242" autoAdjust="0"/>
  </p:normalViewPr>
  <p:slideViewPr>
    <p:cSldViewPr>
      <p:cViewPr varScale="1">
        <p:scale>
          <a:sx n="104" d="100"/>
          <a:sy n="104" d="100"/>
        </p:scale>
        <p:origin x="182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97F422-5289-4E91-8763-D23B45042FA7}" type="doc">
      <dgm:prSet loTypeId="urn:microsoft.com/office/officeart/2005/8/layout/process1" loCatId="process" qsTypeId="urn:microsoft.com/office/officeart/2005/8/quickstyle/simple3" qsCatId="simple" csTypeId="urn:microsoft.com/office/officeart/2005/8/colors/accent2_2" csCatId="accent2" phldr="1"/>
      <dgm:spPr/>
      <dgm:t>
        <a:bodyPr/>
        <a:lstStyle/>
        <a:p>
          <a:endParaRPr lang="en-US"/>
        </a:p>
      </dgm:t>
    </dgm:pt>
    <dgm:pt modelId="{FDDD6B29-8A9F-46FE-9993-5A6D5CD204F0}">
      <dgm:prSet custT="1"/>
      <dgm:spPr/>
      <dgm:t>
        <a:bodyPr/>
        <a:lstStyle/>
        <a:p>
          <a:r>
            <a:rPr lang="en-US" sz="2400" dirty="0"/>
            <a:t>Update Oct 2017</a:t>
          </a:r>
          <a:endParaRPr lang="fr-BE" sz="2400" dirty="0"/>
        </a:p>
      </dgm:t>
    </dgm:pt>
    <dgm:pt modelId="{DD2E2676-5CFA-4294-9498-60B7172DB63C}" type="parTrans" cxnId="{0E77EE6C-C663-4084-8821-45B7B069E42B}">
      <dgm:prSet/>
      <dgm:spPr/>
      <dgm:t>
        <a:bodyPr/>
        <a:lstStyle/>
        <a:p>
          <a:endParaRPr lang="en-US" sz="2800"/>
        </a:p>
      </dgm:t>
    </dgm:pt>
    <dgm:pt modelId="{6C87BCAF-2BE2-468D-9FF4-BCC07E2DF8CF}" type="sibTrans" cxnId="{0E77EE6C-C663-4084-8821-45B7B069E42B}">
      <dgm:prSet custT="1"/>
      <dgm:spPr/>
      <dgm:t>
        <a:bodyPr/>
        <a:lstStyle/>
        <a:p>
          <a:endParaRPr lang="en-US" sz="2000"/>
        </a:p>
      </dgm:t>
    </dgm:pt>
    <dgm:pt modelId="{7EA6A548-475C-4044-8F29-7B722A275D8B}">
      <dgm:prSet custT="1"/>
      <dgm:spPr/>
      <dgm:t>
        <a:bodyPr/>
        <a:lstStyle/>
        <a:p>
          <a:r>
            <a:rPr lang="en-US" sz="1800" dirty="0"/>
            <a:t>Adaptation of IUCLID to all changes made in CSR</a:t>
          </a:r>
          <a:endParaRPr lang="fr-BE" sz="1800" dirty="0"/>
        </a:p>
      </dgm:t>
    </dgm:pt>
    <dgm:pt modelId="{4DB6B3CD-9FE5-4E91-85C1-F9BBB5CADF0C}" type="parTrans" cxnId="{83EC2DDA-2440-47C4-BF6C-7B6ACE2C110D}">
      <dgm:prSet/>
      <dgm:spPr/>
      <dgm:t>
        <a:bodyPr/>
        <a:lstStyle/>
        <a:p>
          <a:endParaRPr lang="en-US" sz="2800"/>
        </a:p>
      </dgm:t>
    </dgm:pt>
    <dgm:pt modelId="{0A59E3F7-EA27-4CC6-ACE9-BD21142BE51B}" type="sibTrans" cxnId="{83EC2DDA-2440-47C4-BF6C-7B6ACE2C110D}">
      <dgm:prSet/>
      <dgm:spPr/>
      <dgm:t>
        <a:bodyPr/>
        <a:lstStyle/>
        <a:p>
          <a:endParaRPr lang="en-US" sz="2800"/>
        </a:p>
      </dgm:t>
    </dgm:pt>
    <dgm:pt modelId="{E9DBB72B-5FB3-4CB3-9E11-CBDD4A4CEAAD}">
      <dgm:prSet custT="1"/>
      <dgm:spPr/>
      <dgm:t>
        <a:bodyPr/>
        <a:lstStyle/>
        <a:p>
          <a:r>
            <a:rPr lang="en-US" sz="2400" kern="1200" dirty="0"/>
            <a:t>June 1</a:t>
          </a:r>
          <a:r>
            <a:rPr lang="en-US" sz="2400" kern="1200" baseline="30000" dirty="0"/>
            <a:t>st</a:t>
          </a:r>
          <a:r>
            <a:rPr lang="en-US" sz="2400" kern="1200" dirty="0"/>
            <a:t> 2018</a:t>
          </a:r>
          <a:endParaRPr lang="fr-BE" sz="2400" kern="1200" dirty="0"/>
        </a:p>
      </dgm:t>
    </dgm:pt>
    <dgm:pt modelId="{A076F368-146A-47D8-9B80-E83958CCDA93}" type="parTrans" cxnId="{F83DE492-85D7-4B86-8E03-3A89316D00A7}">
      <dgm:prSet/>
      <dgm:spPr/>
      <dgm:t>
        <a:bodyPr/>
        <a:lstStyle/>
        <a:p>
          <a:endParaRPr lang="en-US" sz="2800"/>
        </a:p>
      </dgm:t>
    </dgm:pt>
    <dgm:pt modelId="{AB915100-1124-4A55-BA92-F63FA0C3FB7A}" type="sibTrans" cxnId="{F83DE492-85D7-4B86-8E03-3A89316D00A7}">
      <dgm:prSet custT="1"/>
      <dgm:spPr/>
      <dgm:t>
        <a:bodyPr/>
        <a:lstStyle/>
        <a:p>
          <a:endParaRPr lang="en-US" sz="2000"/>
        </a:p>
      </dgm:t>
    </dgm:pt>
    <dgm:pt modelId="{9EB2FDD5-9F10-4CF7-841A-DCD323D71731}">
      <dgm:prSet custT="1"/>
      <dgm:spPr/>
      <dgm:t>
        <a:bodyPr/>
        <a:lstStyle/>
        <a:p>
          <a:r>
            <a:rPr lang="en-US" sz="2400" dirty="0"/>
            <a:t>July 7</a:t>
          </a:r>
          <a:r>
            <a:rPr lang="en-US" sz="2400" baseline="30000" dirty="0"/>
            <a:t>th </a:t>
          </a:r>
          <a:r>
            <a:rPr lang="en-US" sz="2400" dirty="0"/>
            <a:t> 2018</a:t>
          </a:r>
          <a:endParaRPr lang="fr-BE" sz="2400" dirty="0"/>
        </a:p>
      </dgm:t>
    </dgm:pt>
    <dgm:pt modelId="{260A9E88-C41E-4344-A4CC-F3DA1B0E3FC2}" type="parTrans" cxnId="{8328A8F5-FA7B-4958-B162-F35764BC2E98}">
      <dgm:prSet/>
      <dgm:spPr/>
      <dgm:t>
        <a:bodyPr/>
        <a:lstStyle/>
        <a:p>
          <a:endParaRPr lang="en-US" sz="2800"/>
        </a:p>
      </dgm:t>
    </dgm:pt>
    <dgm:pt modelId="{54C31806-C97B-4134-90D5-DB9387255BE8}" type="sibTrans" cxnId="{8328A8F5-FA7B-4958-B162-F35764BC2E98}">
      <dgm:prSet/>
      <dgm:spPr/>
      <dgm:t>
        <a:bodyPr/>
        <a:lstStyle/>
        <a:p>
          <a:endParaRPr lang="en-US" sz="2800"/>
        </a:p>
      </dgm:t>
    </dgm:pt>
    <dgm:pt modelId="{F0A727FF-82F1-4BF9-9775-DEDD8BC6259A}">
      <dgm:prSet custT="1"/>
      <dgm:spPr/>
      <dgm:t>
        <a:bodyPr/>
        <a:lstStyle/>
        <a:p>
          <a:r>
            <a:rPr lang="en-US" sz="1800" dirty="0"/>
            <a:t>Submission of comments on DD</a:t>
          </a:r>
          <a:endParaRPr lang="fr-BE" sz="1800" dirty="0"/>
        </a:p>
      </dgm:t>
    </dgm:pt>
    <dgm:pt modelId="{91AB58F9-FA49-4AC9-A511-0B0D651F06A3}" type="parTrans" cxnId="{99111667-26C0-47C4-A99D-1FB66699EE56}">
      <dgm:prSet/>
      <dgm:spPr/>
      <dgm:t>
        <a:bodyPr/>
        <a:lstStyle/>
        <a:p>
          <a:endParaRPr lang="en-US" sz="2800"/>
        </a:p>
      </dgm:t>
    </dgm:pt>
    <dgm:pt modelId="{8FFBF945-AA83-4894-8714-87D0BCB18E05}" type="sibTrans" cxnId="{99111667-26C0-47C4-A99D-1FB66699EE56}">
      <dgm:prSet/>
      <dgm:spPr/>
      <dgm:t>
        <a:bodyPr/>
        <a:lstStyle/>
        <a:p>
          <a:endParaRPr lang="en-US" sz="2800"/>
        </a:p>
      </dgm:t>
    </dgm:pt>
    <dgm:pt modelId="{35446202-A95F-4AB6-8064-D8C793F825E3}">
      <dgm:prSet custT="1"/>
      <dgm:spPr/>
      <dgm:t>
        <a:bodyPr/>
        <a:lstStyle/>
        <a:p>
          <a:r>
            <a:rPr lang="en-US" sz="1800" kern="1200" dirty="0"/>
            <a:t>IZA to contact registrants concerned for interaction in commenting the DD</a:t>
          </a:r>
          <a:endParaRPr lang="fr-BE" sz="1800" kern="1200" dirty="0"/>
        </a:p>
      </dgm:t>
    </dgm:pt>
    <dgm:pt modelId="{037731E2-B021-47B2-A640-0A18B3302B17}" type="sibTrans" cxnId="{260384DC-C3D3-48F7-8F2E-06EAD0F312FE}">
      <dgm:prSet/>
      <dgm:spPr/>
      <dgm:t>
        <a:bodyPr/>
        <a:lstStyle/>
        <a:p>
          <a:endParaRPr lang="en-US" sz="2800"/>
        </a:p>
      </dgm:t>
    </dgm:pt>
    <dgm:pt modelId="{08DA0356-DEF9-419D-B770-F53935B90B50}" type="parTrans" cxnId="{260384DC-C3D3-48F7-8F2E-06EAD0F312FE}">
      <dgm:prSet/>
      <dgm:spPr/>
      <dgm:t>
        <a:bodyPr/>
        <a:lstStyle/>
        <a:p>
          <a:endParaRPr lang="en-US" sz="2800"/>
        </a:p>
      </dgm:t>
    </dgm:pt>
    <dgm:pt modelId="{569EC0D2-E180-4DA4-85A7-EF9BC98357B2}">
      <dgm:prSet custT="1"/>
      <dgm:spPr/>
      <dgm:t>
        <a:bodyPr/>
        <a:lstStyle/>
        <a:p>
          <a:r>
            <a:rPr lang="en-US" sz="1800" kern="1200" dirty="0"/>
            <a:t>All registrants receive the Draft Decision</a:t>
          </a:r>
          <a:endParaRPr lang="fr-BE" sz="1800" kern="1200" dirty="0"/>
        </a:p>
      </dgm:t>
    </dgm:pt>
    <dgm:pt modelId="{ECBC4039-740E-4664-BF34-5C49612A354A}" type="parTrans" cxnId="{31FEA62C-9470-4C3A-A4F4-3C05C5355DC6}">
      <dgm:prSet/>
      <dgm:spPr/>
      <dgm:t>
        <a:bodyPr/>
        <a:lstStyle/>
        <a:p>
          <a:endParaRPr lang="en-US" sz="2000"/>
        </a:p>
      </dgm:t>
    </dgm:pt>
    <dgm:pt modelId="{33D8210B-A47F-4C40-9B00-7DDA277E7E4F}" type="sibTrans" cxnId="{31FEA62C-9470-4C3A-A4F4-3C05C5355DC6}">
      <dgm:prSet/>
      <dgm:spPr/>
      <dgm:t>
        <a:bodyPr/>
        <a:lstStyle/>
        <a:p>
          <a:endParaRPr lang="en-US" sz="2000"/>
        </a:p>
      </dgm:t>
    </dgm:pt>
    <dgm:pt modelId="{425736B7-E0C2-4FD0-A06B-849B83C8012B}">
      <dgm:prSet custT="1"/>
      <dgm:spPr/>
      <dgm:t>
        <a:bodyPr/>
        <a:lstStyle/>
        <a:p>
          <a:r>
            <a:rPr lang="fr-BE" sz="1800" dirty="0"/>
            <a:t>Adaptation to IUCLID 6</a:t>
          </a:r>
        </a:p>
      </dgm:t>
    </dgm:pt>
    <dgm:pt modelId="{6D8B6828-73E2-4B1F-9DCB-EBDA98D140CD}" type="parTrans" cxnId="{9037A7D8-36D1-4D6B-AE17-935302508ED5}">
      <dgm:prSet/>
      <dgm:spPr/>
      <dgm:t>
        <a:bodyPr/>
        <a:lstStyle/>
        <a:p>
          <a:endParaRPr lang="LID4096"/>
        </a:p>
      </dgm:t>
    </dgm:pt>
    <dgm:pt modelId="{C4F52932-05BF-4B2D-A62E-7BB7D2B8C15A}" type="sibTrans" cxnId="{9037A7D8-36D1-4D6B-AE17-935302508ED5}">
      <dgm:prSet/>
      <dgm:spPr/>
      <dgm:t>
        <a:bodyPr/>
        <a:lstStyle/>
        <a:p>
          <a:endParaRPr lang="LID4096"/>
        </a:p>
      </dgm:t>
    </dgm:pt>
    <dgm:pt modelId="{6A32ECB2-C108-440D-9E36-4879DBAA594C}" type="pres">
      <dgm:prSet presAssocID="{BC97F422-5289-4E91-8763-D23B45042FA7}" presName="Name0" presStyleCnt="0">
        <dgm:presLayoutVars>
          <dgm:dir/>
          <dgm:resizeHandles val="exact"/>
        </dgm:presLayoutVars>
      </dgm:prSet>
      <dgm:spPr/>
    </dgm:pt>
    <dgm:pt modelId="{DCEC5247-7D54-416B-A1CA-48B4359A260D}" type="pres">
      <dgm:prSet presAssocID="{FDDD6B29-8A9F-46FE-9993-5A6D5CD204F0}" presName="node" presStyleLbl="node1" presStyleIdx="0" presStyleCnt="3">
        <dgm:presLayoutVars>
          <dgm:bulletEnabled val="1"/>
        </dgm:presLayoutVars>
      </dgm:prSet>
      <dgm:spPr/>
    </dgm:pt>
    <dgm:pt modelId="{AA9A467D-05BA-45E6-A494-BEAB5AB6FE29}" type="pres">
      <dgm:prSet presAssocID="{6C87BCAF-2BE2-468D-9FF4-BCC07E2DF8CF}" presName="sibTrans" presStyleLbl="sibTrans2D1" presStyleIdx="0" presStyleCnt="2"/>
      <dgm:spPr/>
    </dgm:pt>
    <dgm:pt modelId="{83AE9A2E-3747-4B5B-9646-B80D34E16FDC}" type="pres">
      <dgm:prSet presAssocID="{6C87BCAF-2BE2-468D-9FF4-BCC07E2DF8CF}" presName="connectorText" presStyleLbl="sibTrans2D1" presStyleIdx="0" presStyleCnt="2"/>
      <dgm:spPr/>
    </dgm:pt>
    <dgm:pt modelId="{004B3A3A-98CA-4AEF-BE3A-1999DECB756B}" type="pres">
      <dgm:prSet presAssocID="{E9DBB72B-5FB3-4CB3-9E11-CBDD4A4CEAAD}" presName="node" presStyleLbl="node1" presStyleIdx="1" presStyleCnt="3">
        <dgm:presLayoutVars>
          <dgm:bulletEnabled val="1"/>
        </dgm:presLayoutVars>
      </dgm:prSet>
      <dgm:spPr/>
    </dgm:pt>
    <dgm:pt modelId="{32CBC0FD-F3A2-4A1F-9801-026704E53476}" type="pres">
      <dgm:prSet presAssocID="{AB915100-1124-4A55-BA92-F63FA0C3FB7A}" presName="sibTrans" presStyleLbl="sibTrans2D1" presStyleIdx="1" presStyleCnt="2"/>
      <dgm:spPr/>
    </dgm:pt>
    <dgm:pt modelId="{339F34D1-ECF3-45D8-B14D-D39B3C24C30B}" type="pres">
      <dgm:prSet presAssocID="{AB915100-1124-4A55-BA92-F63FA0C3FB7A}" presName="connectorText" presStyleLbl="sibTrans2D1" presStyleIdx="1" presStyleCnt="2"/>
      <dgm:spPr/>
    </dgm:pt>
    <dgm:pt modelId="{B2CD4EE6-F7DC-4CB8-B4C6-513B18482D27}" type="pres">
      <dgm:prSet presAssocID="{9EB2FDD5-9F10-4CF7-841A-DCD323D71731}" presName="node" presStyleLbl="node1" presStyleIdx="2" presStyleCnt="3">
        <dgm:presLayoutVars>
          <dgm:bulletEnabled val="1"/>
        </dgm:presLayoutVars>
      </dgm:prSet>
      <dgm:spPr/>
    </dgm:pt>
  </dgm:ptLst>
  <dgm:cxnLst>
    <dgm:cxn modelId="{417D4516-BD0E-4EBE-AD71-678CD2ED308D}" type="presOf" srcId="{425736B7-E0C2-4FD0-A06B-849B83C8012B}" destId="{DCEC5247-7D54-416B-A1CA-48B4359A260D}" srcOrd="0" destOrd="2" presId="urn:microsoft.com/office/officeart/2005/8/layout/process1"/>
    <dgm:cxn modelId="{31FEA62C-9470-4C3A-A4F4-3C05C5355DC6}" srcId="{E9DBB72B-5FB3-4CB3-9E11-CBDD4A4CEAAD}" destId="{569EC0D2-E180-4DA4-85A7-EF9BC98357B2}" srcOrd="0" destOrd="0" parTransId="{ECBC4039-740E-4664-BF34-5C49612A354A}" sibTransId="{33D8210B-A47F-4C40-9B00-7DDA277E7E4F}"/>
    <dgm:cxn modelId="{E511BE2F-84EA-4461-BA62-7EF4F5B78723}" type="presOf" srcId="{F0A727FF-82F1-4BF9-9775-DEDD8BC6259A}" destId="{B2CD4EE6-F7DC-4CB8-B4C6-513B18482D27}" srcOrd="0" destOrd="1" presId="urn:microsoft.com/office/officeart/2005/8/layout/process1"/>
    <dgm:cxn modelId="{A17BE830-9F6E-48DA-BD14-9970A00BD162}" type="presOf" srcId="{7EA6A548-475C-4044-8F29-7B722A275D8B}" destId="{DCEC5247-7D54-416B-A1CA-48B4359A260D}" srcOrd="0" destOrd="1" presId="urn:microsoft.com/office/officeart/2005/8/layout/process1"/>
    <dgm:cxn modelId="{99111667-26C0-47C4-A99D-1FB66699EE56}" srcId="{9EB2FDD5-9F10-4CF7-841A-DCD323D71731}" destId="{F0A727FF-82F1-4BF9-9775-DEDD8BC6259A}" srcOrd="0" destOrd="0" parTransId="{91AB58F9-FA49-4AC9-A511-0B0D651F06A3}" sibTransId="{8FFBF945-AA83-4894-8714-87D0BCB18E05}"/>
    <dgm:cxn modelId="{FF3D3F67-C4D2-41D4-90D2-E3F2A60C5C18}" type="presOf" srcId="{E9DBB72B-5FB3-4CB3-9E11-CBDD4A4CEAAD}" destId="{004B3A3A-98CA-4AEF-BE3A-1999DECB756B}" srcOrd="0" destOrd="0" presId="urn:microsoft.com/office/officeart/2005/8/layout/process1"/>
    <dgm:cxn modelId="{0E77EE6C-C663-4084-8821-45B7B069E42B}" srcId="{BC97F422-5289-4E91-8763-D23B45042FA7}" destId="{FDDD6B29-8A9F-46FE-9993-5A6D5CD204F0}" srcOrd="0" destOrd="0" parTransId="{DD2E2676-5CFA-4294-9498-60B7172DB63C}" sibTransId="{6C87BCAF-2BE2-468D-9FF4-BCC07E2DF8CF}"/>
    <dgm:cxn modelId="{D40DC777-AC41-4DD3-BFCF-F54498CBED86}" type="presOf" srcId="{FDDD6B29-8A9F-46FE-9993-5A6D5CD204F0}" destId="{DCEC5247-7D54-416B-A1CA-48B4359A260D}" srcOrd="0" destOrd="0" presId="urn:microsoft.com/office/officeart/2005/8/layout/process1"/>
    <dgm:cxn modelId="{F83DE492-85D7-4B86-8E03-3A89316D00A7}" srcId="{BC97F422-5289-4E91-8763-D23B45042FA7}" destId="{E9DBB72B-5FB3-4CB3-9E11-CBDD4A4CEAAD}" srcOrd="1" destOrd="0" parTransId="{A076F368-146A-47D8-9B80-E83958CCDA93}" sibTransId="{AB915100-1124-4A55-BA92-F63FA0C3FB7A}"/>
    <dgm:cxn modelId="{AA1C34A2-2ECD-48CB-A1CB-2F11351CD24E}" type="presOf" srcId="{9EB2FDD5-9F10-4CF7-841A-DCD323D71731}" destId="{B2CD4EE6-F7DC-4CB8-B4C6-513B18482D27}" srcOrd="0" destOrd="0" presId="urn:microsoft.com/office/officeart/2005/8/layout/process1"/>
    <dgm:cxn modelId="{58A19DAA-7F41-4BFF-9D32-234B85EC44B6}" type="presOf" srcId="{AB915100-1124-4A55-BA92-F63FA0C3FB7A}" destId="{32CBC0FD-F3A2-4A1F-9801-026704E53476}" srcOrd="0" destOrd="0" presId="urn:microsoft.com/office/officeart/2005/8/layout/process1"/>
    <dgm:cxn modelId="{9A11DCCD-3A8F-4B0B-9F63-EEE35B586CC2}" type="presOf" srcId="{AB915100-1124-4A55-BA92-F63FA0C3FB7A}" destId="{339F34D1-ECF3-45D8-B14D-D39B3C24C30B}" srcOrd="1" destOrd="0" presId="urn:microsoft.com/office/officeart/2005/8/layout/process1"/>
    <dgm:cxn modelId="{3F228AD1-2043-4F21-A630-0CC274EB3F98}" type="presOf" srcId="{35446202-A95F-4AB6-8064-D8C793F825E3}" destId="{004B3A3A-98CA-4AEF-BE3A-1999DECB756B}" srcOrd="0" destOrd="2" presId="urn:microsoft.com/office/officeart/2005/8/layout/process1"/>
    <dgm:cxn modelId="{9037A7D8-36D1-4D6B-AE17-935302508ED5}" srcId="{FDDD6B29-8A9F-46FE-9993-5A6D5CD204F0}" destId="{425736B7-E0C2-4FD0-A06B-849B83C8012B}" srcOrd="1" destOrd="0" parTransId="{6D8B6828-73E2-4B1F-9DCB-EBDA98D140CD}" sibTransId="{C4F52932-05BF-4B2D-A62E-7BB7D2B8C15A}"/>
    <dgm:cxn modelId="{83EC2DDA-2440-47C4-BF6C-7B6ACE2C110D}" srcId="{FDDD6B29-8A9F-46FE-9993-5A6D5CD204F0}" destId="{7EA6A548-475C-4044-8F29-7B722A275D8B}" srcOrd="0" destOrd="0" parTransId="{4DB6B3CD-9FE5-4E91-85C1-F9BBB5CADF0C}" sibTransId="{0A59E3F7-EA27-4CC6-ACE9-BD21142BE51B}"/>
    <dgm:cxn modelId="{260384DC-C3D3-48F7-8F2E-06EAD0F312FE}" srcId="{E9DBB72B-5FB3-4CB3-9E11-CBDD4A4CEAAD}" destId="{35446202-A95F-4AB6-8064-D8C793F825E3}" srcOrd="1" destOrd="0" parTransId="{08DA0356-DEF9-419D-B770-F53935B90B50}" sibTransId="{037731E2-B021-47B2-A640-0A18B3302B17}"/>
    <dgm:cxn modelId="{B73865E8-4C04-4D41-9758-47A45BC085C8}" type="presOf" srcId="{BC97F422-5289-4E91-8763-D23B45042FA7}" destId="{6A32ECB2-C108-440D-9E36-4879DBAA594C}" srcOrd="0" destOrd="0" presId="urn:microsoft.com/office/officeart/2005/8/layout/process1"/>
    <dgm:cxn modelId="{FED4EDF3-042B-4082-94C5-FBF65A053AD4}" type="presOf" srcId="{6C87BCAF-2BE2-468D-9FF4-BCC07E2DF8CF}" destId="{83AE9A2E-3747-4B5B-9646-B80D34E16FDC}" srcOrd="1" destOrd="0" presId="urn:microsoft.com/office/officeart/2005/8/layout/process1"/>
    <dgm:cxn modelId="{8328A8F5-FA7B-4958-B162-F35764BC2E98}" srcId="{BC97F422-5289-4E91-8763-D23B45042FA7}" destId="{9EB2FDD5-9F10-4CF7-841A-DCD323D71731}" srcOrd="2" destOrd="0" parTransId="{260A9E88-C41E-4344-A4CC-F3DA1B0E3FC2}" sibTransId="{54C31806-C97B-4134-90D5-DB9387255BE8}"/>
    <dgm:cxn modelId="{2A0EC1FD-10FB-4367-875A-095C2C4F39E6}" type="presOf" srcId="{569EC0D2-E180-4DA4-85A7-EF9BC98357B2}" destId="{004B3A3A-98CA-4AEF-BE3A-1999DECB756B}" srcOrd="0" destOrd="1" presId="urn:microsoft.com/office/officeart/2005/8/layout/process1"/>
    <dgm:cxn modelId="{F6AE2EFE-3ED9-4E9B-98F2-C04BFB00B2DC}" type="presOf" srcId="{6C87BCAF-2BE2-468D-9FF4-BCC07E2DF8CF}" destId="{AA9A467D-05BA-45E6-A494-BEAB5AB6FE29}" srcOrd="0" destOrd="0" presId="urn:microsoft.com/office/officeart/2005/8/layout/process1"/>
    <dgm:cxn modelId="{19ACEADF-0C7A-4164-9430-7D4778345649}" type="presParOf" srcId="{6A32ECB2-C108-440D-9E36-4879DBAA594C}" destId="{DCEC5247-7D54-416B-A1CA-48B4359A260D}" srcOrd="0" destOrd="0" presId="urn:microsoft.com/office/officeart/2005/8/layout/process1"/>
    <dgm:cxn modelId="{2BCC4AB0-BEEA-4246-A892-C9DC980E60BF}" type="presParOf" srcId="{6A32ECB2-C108-440D-9E36-4879DBAA594C}" destId="{AA9A467D-05BA-45E6-A494-BEAB5AB6FE29}" srcOrd="1" destOrd="0" presId="urn:microsoft.com/office/officeart/2005/8/layout/process1"/>
    <dgm:cxn modelId="{75F9276E-D8FA-47BB-B60E-F250AE408C96}" type="presParOf" srcId="{AA9A467D-05BA-45E6-A494-BEAB5AB6FE29}" destId="{83AE9A2E-3747-4B5B-9646-B80D34E16FDC}" srcOrd="0" destOrd="0" presId="urn:microsoft.com/office/officeart/2005/8/layout/process1"/>
    <dgm:cxn modelId="{4F25BA7F-EC20-425E-BCA5-5CFCCDF26C5A}" type="presParOf" srcId="{6A32ECB2-C108-440D-9E36-4879DBAA594C}" destId="{004B3A3A-98CA-4AEF-BE3A-1999DECB756B}" srcOrd="2" destOrd="0" presId="urn:microsoft.com/office/officeart/2005/8/layout/process1"/>
    <dgm:cxn modelId="{08CD8C0B-326B-4173-AEAA-7CD44F39BDA1}" type="presParOf" srcId="{6A32ECB2-C108-440D-9E36-4879DBAA594C}" destId="{32CBC0FD-F3A2-4A1F-9801-026704E53476}" srcOrd="3" destOrd="0" presId="urn:microsoft.com/office/officeart/2005/8/layout/process1"/>
    <dgm:cxn modelId="{3B36235C-2CFA-4F7B-A478-2596273D8070}" type="presParOf" srcId="{32CBC0FD-F3A2-4A1F-9801-026704E53476}" destId="{339F34D1-ECF3-45D8-B14D-D39B3C24C30B}" srcOrd="0" destOrd="0" presId="urn:microsoft.com/office/officeart/2005/8/layout/process1"/>
    <dgm:cxn modelId="{88734C34-7EA9-41A3-AF99-A2FB95F7439E}" type="presParOf" srcId="{6A32ECB2-C108-440D-9E36-4879DBAA594C}" destId="{B2CD4EE6-F7DC-4CB8-B4C6-513B18482D2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C7EA3A-2DA1-45DB-B99E-6A3A7BE910F0}" type="doc">
      <dgm:prSet loTypeId="urn:diagrams.loki3.com/BracketList" loCatId="list" qsTypeId="urn:microsoft.com/office/officeart/2005/8/quickstyle/simple3" qsCatId="simple" csTypeId="urn:microsoft.com/office/officeart/2005/8/colors/accent1_2" csCatId="accent1" phldr="1"/>
      <dgm:spPr/>
      <dgm:t>
        <a:bodyPr/>
        <a:lstStyle/>
        <a:p>
          <a:endParaRPr lang="en-GB"/>
        </a:p>
      </dgm:t>
    </dgm:pt>
    <dgm:pt modelId="{BFA4AD60-8E02-4BFA-BDB7-1020AE3DF4B2}">
      <dgm:prSet/>
      <dgm:spPr/>
      <dgm:t>
        <a:bodyPr/>
        <a:lstStyle/>
        <a:p>
          <a:pPr algn="ctr" rtl="0"/>
          <a:r>
            <a:rPr lang="en-GB" b="1" dirty="0">
              <a:solidFill>
                <a:srgbClr val="00B050"/>
              </a:solidFill>
              <a:latin typeface="Calibri" panose="020F0502020204030204" pitchFamily="34" charset="0"/>
              <a:ea typeface="Arial" charset="0"/>
              <a:cs typeface="Calibri" panose="020F0502020204030204" pitchFamily="34" charset="0"/>
            </a:rPr>
            <a:t>9</a:t>
          </a:r>
          <a:r>
            <a:rPr lang="en-GB" b="1" baseline="30000" dirty="0">
              <a:solidFill>
                <a:srgbClr val="00B050"/>
              </a:solidFill>
              <a:latin typeface="Calibri" panose="020F0502020204030204" pitchFamily="34" charset="0"/>
              <a:ea typeface="Arial" charset="0"/>
              <a:cs typeface="Calibri" panose="020F0502020204030204" pitchFamily="34" charset="0"/>
            </a:rPr>
            <a:t>th</a:t>
          </a:r>
          <a:r>
            <a:rPr lang="en-GB" b="1" dirty="0">
              <a:solidFill>
                <a:srgbClr val="00B050"/>
              </a:solidFill>
              <a:latin typeface="Calibri" panose="020F0502020204030204" pitchFamily="34" charset="0"/>
              <a:ea typeface="Arial" charset="0"/>
              <a:cs typeface="Calibri" panose="020F0502020204030204" pitchFamily="34" charset="0"/>
            </a:rPr>
            <a:t> ATP</a:t>
          </a:r>
          <a:endParaRPr lang="fr-BE" b="1" dirty="0">
            <a:solidFill>
              <a:srgbClr val="00B050"/>
            </a:solidFill>
            <a:effectLst>
              <a:outerShdw blurRad="38100" dist="38100" dir="2700000" algn="tl">
                <a:srgbClr val="000000">
                  <a:alpha val="43137"/>
                </a:srgbClr>
              </a:outerShdw>
            </a:effectLst>
          </a:endParaRPr>
        </a:p>
      </dgm:t>
    </dgm:pt>
    <dgm:pt modelId="{66ABB9A0-D04E-40A2-B79D-31C0C8018AAE}" type="parTrans" cxnId="{60A46DB5-8C7B-48E2-8DC6-F60BF5F4A297}">
      <dgm:prSet/>
      <dgm:spPr/>
      <dgm:t>
        <a:bodyPr/>
        <a:lstStyle/>
        <a:p>
          <a:endParaRPr lang="en-GB"/>
        </a:p>
      </dgm:t>
    </dgm:pt>
    <dgm:pt modelId="{26E8ED88-7855-4FE3-BF74-8358D1A3C998}" type="sibTrans" cxnId="{60A46DB5-8C7B-48E2-8DC6-F60BF5F4A297}">
      <dgm:prSet/>
      <dgm:spPr/>
      <dgm:t>
        <a:bodyPr/>
        <a:lstStyle/>
        <a:p>
          <a:endParaRPr lang="en-GB"/>
        </a:p>
      </dgm:t>
    </dgm:pt>
    <dgm:pt modelId="{ABB7460C-DDFA-429A-900D-3C3264F2C55E}">
      <dgm:prSet/>
      <dgm:spPr/>
      <dgm:t>
        <a:bodyPr/>
        <a:lstStyle/>
        <a:p>
          <a:pPr rtl="0">
            <a:buNone/>
          </a:pPr>
          <a:r>
            <a:rPr lang="en-GB" dirty="0">
              <a:solidFill>
                <a:srgbClr val="FF0000"/>
              </a:solidFill>
              <a:latin typeface="Calibri" panose="020F0502020204030204" pitchFamily="34" charset="0"/>
              <a:ea typeface="Arial" charset="0"/>
              <a:cs typeface="Calibri" panose="020F0502020204030204" pitchFamily="34" charset="0"/>
            </a:rPr>
            <a:t>Pb powder </a:t>
          </a:r>
          <a:r>
            <a:rPr lang="en-GB" dirty="0">
              <a:latin typeface="Calibri" panose="020F0502020204030204" pitchFamily="34" charset="0"/>
              <a:ea typeface="Arial" charset="0"/>
              <a:cs typeface="Calibri" panose="020F0502020204030204" pitchFamily="34" charset="0"/>
            </a:rPr>
            <a:t>classified as </a:t>
          </a:r>
          <a:r>
            <a:rPr lang="en-GB" dirty="0" err="1">
              <a:latin typeface="Calibri" panose="020F0502020204030204" pitchFamily="34" charset="0"/>
              <a:ea typeface="Arial" charset="0"/>
              <a:cs typeface="Calibri" panose="020F0502020204030204" pitchFamily="34" charset="0"/>
            </a:rPr>
            <a:t>Repr</a:t>
          </a:r>
          <a:r>
            <a:rPr lang="en-GB" dirty="0">
              <a:latin typeface="Calibri" panose="020F0502020204030204" pitchFamily="34" charset="0"/>
              <a:ea typeface="Arial" charset="0"/>
              <a:cs typeface="Calibri" panose="020F0502020204030204" pitchFamily="34" charset="0"/>
            </a:rPr>
            <a:t>. 1A H360D</a:t>
          </a:r>
        </a:p>
      </dgm:t>
    </dgm:pt>
    <dgm:pt modelId="{C96C573E-C5AC-4D94-ADCA-4B29A877B239}" type="parTrans" cxnId="{407FD5C1-8DDF-4BD6-899B-DC934D7F7E36}">
      <dgm:prSet/>
      <dgm:spPr/>
      <dgm:t>
        <a:bodyPr/>
        <a:lstStyle/>
        <a:p>
          <a:endParaRPr lang="LID4096"/>
        </a:p>
      </dgm:t>
    </dgm:pt>
    <dgm:pt modelId="{E63A863C-C863-4D1B-98C5-BF28DB5DEC91}" type="sibTrans" cxnId="{407FD5C1-8DDF-4BD6-899B-DC934D7F7E36}">
      <dgm:prSet/>
      <dgm:spPr/>
      <dgm:t>
        <a:bodyPr/>
        <a:lstStyle/>
        <a:p>
          <a:endParaRPr lang="LID4096"/>
        </a:p>
      </dgm:t>
    </dgm:pt>
    <dgm:pt modelId="{B6B35A80-D3D0-4E3C-BAA5-372309185AB6}">
      <dgm:prSet custT="1"/>
      <dgm:spPr/>
      <dgm:t>
        <a:bodyPr/>
        <a:lstStyle/>
        <a:p>
          <a:pPr algn="ctr" rtl="0"/>
          <a:r>
            <a:rPr lang="en-GB" sz="2800" b="1" dirty="0">
              <a:solidFill>
                <a:srgbClr val="00B050"/>
              </a:solidFill>
              <a:latin typeface="Calibri" panose="020F0502020204030204" pitchFamily="34" charset="0"/>
              <a:ea typeface="Arial" charset="0"/>
              <a:cs typeface="Calibri" panose="020F0502020204030204" pitchFamily="34" charset="0"/>
            </a:rPr>
            <a:t>What about ZnO?</a:t>
          </a:r>
        </a:p>
      </dgm:t>
    </dgm:pt>
    <dgm:pt modelId="{2CB9C8F1-E83A-4F29-AE09-F6EB5627D980}" type="parTrans" cxnId="{65A6C2DB-D06C-4A86-98E4-58BFA7F44F86}">
      <dgm:prSet/>
      <dgm:spPr/>
      <dgm:t>
        <a:bodyPr/>
        <a:lstStyle/>
        <a:p>
          <a:endParaRPr lang="LID4096"/>
        </a:p>
      </dgm:t>
    </dgm:pt>
    <dgm:pt modelId="{98774F24-F575-4A6C-A1AD-714136B1142F}" type="sibTrans" cxnId="{65A6C2DB-D06C-4A86-98E4-58BFA7F44F86}">
      <dgm:prSet/>
      <dgm:spPr/>
      <dgm:t>
        <a:bodyPr/>
        <a:lstStyle/>
        <a:p>
          <a:endParaRPr lang="LID4096"/>
        </a:p>
      </dgm:t>
    </dgm:pt>
    <dgm:pt modelId="{8F54FB0A-F482-481C-8AF6-D184ACE58A81}">
      <dgm:prSet/>
      <dgm:spPr/>
      <dgm:t>
        <a:bodyPr/>
        <a:lstStyle/>
        <a:p>
          <a:pPr rtl="0"/>
          <a:r>
            <a:rPr lang="en-GB" dirty="0">
              <a:latin typeface="Calibri" panose="020F0502020204030204" pitchFamily="34" charset="0"/>
              <a:ea typeface="Arial" charset="0"/>
              <a:cs typeface="Calibri" panose="020F0502020204030204" pitchFamily="34" charset="0"/>
            </a:rPr>
            <a:t>In ZnO, Pb is present as </a:t>
          </a:r>
          <a:r>
            <a:rPr lang="en-GB" dirty="0" err="1">
              <a:latin typeface="Calibri" panose="020F0502020204030204" pitchFamily="34" charset="0"/>
              <a:ea typeface="Arial" charset="0"/>
              <a:cs typeface="Calibri" panose="020F0502020204030204" pitchFamily="34" charset="0"/>
            </a:rPr>
            <a:t>PbO</a:t>
          </a:r>
          <a:endParaRPr lang="en-GB" dirty="0">
            <a:solidFill>
              <a:srgbClr val="00B050"/>
            </a:solidFill>
            <a:latin typeface="Calibri" panose="020F0502020204030204" pitchFamily="34" charset="0"/>
            <a:ea typeface="Arial" charset="0"/>
            <a:cs typeface="Calibri" panose="020F0502020204030204" pitchFamily="34" charset="0"/>
          </a:endParaRPr>
        </a:p>
      </dgm:t>
    </dgm:pt>
    <dgm:pt modelId="{EEA7EB0B-5BDC-40EE-995D-57A34DE8E9AF}" type="parTrans" cxnId="{B4192A00-F6C8-47A3-88F6-2EF03EC127EF}">
      <dgm:prSet/>
      <dgm:spPr/>
      <dgm:t>
        <a:bodyPr/>
        <a:lstStyle/>
        <a:p>
          <a:endParaRPr lang="LID4096"/>
        </a:p>
      </dgm:t>
    </dgm:pt>
    <dgm:pt modelId="{37CE96D1-A035-4C85-9104-D5F91BF0F42D}" type="sibTrans" cxnId="{B4192A00-F6C8-47A3-88F6-2EF03EC127EF}">
      <dgm:prSet/>
      <dgm:spPr/>
      <dgm:t>
        <a:bodyPr/>
        <a:lstStyle/>
        <a:p>
          <a:endParaRPr lang="LID4096"/>
        </a:p>
      </dgm:t>
    </dgm:pt>
    <dgm:pt modelId="{A3609D7F-EBD7-4C83-B48E-93EE0074C9DC}">
      <dgm:prSet/>
      <dgm:spPr/>
      <dgm:t>
        <a:bodyPr/>
        <a:lstStyle/>
        <a:p>
          <a:pPr rtl="0"/>
          <a:r>
            <a:rPr lang="en-GB" dirty="0" err="1">
              <a:solidFill>
                <a:srgbClr val="1B2693"/>
              </a:solidFill>
              <a:latin typeface="Calibri" panose="020F0502020204030204" pitchFamily="34" charset="0"/>
              <a:ea typeface="Arial" charset="0"/>
              <a:cs typeface="Calibri" panose="020F0502020204030204" pitchFamily="34" charset="0"/>
            </a:rPr>
            <a:t>PbO</a:t>
          </a:r>
          <a:r>
            <a:rPr lang="en-GB" dirty="0">
              <a:latin typeface="Calibri" panose="020F0502020204030204" pitchFamily="34" charset="0"/>
              <a:ea typeface="Arial" charset="0"/>
              <a:cs typeface="Calibri" panose="020F0502020204030204" pitchFamily="34" charset="0"/>
            </a:rPr>
            <a:t> is classified in item “lead compounds” in CLP with </a:t>
          </a:r>
          <a:r>
            <a:rPr lang="en-GB" dirty="0">
              <a:solidFill>
                <a:srgbClr val="1B2693"/>
              </a:solidFill>
              <a:latin typeface="Calibri" panose="020F0502020204030204" pitchFamily="34" charset="0"/>
              <a:ea typeface="Arial" charset="0"/>
              <a:cs typeface="Calibri" panose="020F0502020204030204" pitchFamily="34" charset="0"/>
            </a:rPr>
            <a:t>CL ≥ 0.3%</a:t>
          </a:r>
        </a:p>
      </dgm:t>
    </dgm:pt>
    <dgm:pt modelId="{B6051C75-7E54-4CE0-862F-71FB561FA427}" type="parTrans" cxnId="{8F9A09D5-2D4D-4962-B41D-D04B62BFFDE9}">
      <dgm:prSet/>
      <dgm:spPr/>
      <dgm:t>
        <a:bodyPr/>
        <a:lstStyle/>
        <a:p>
          <a:endParaRPr lang="LID4096"/>
        </a:p>
      </dgm:t>
    </dgm:pt>
    <dgm:pt modelId="{C6CF039D-6F00-4D99-8463-E9D12DFD86CF}" type="sibTrans" cxnId="{8F9A09D5-2D4D-4962-B41D-D04B62BFFDE9}">
      <dgm:prSet/>
      <dgm:spPr/>
      <dgm:t>
        <a:bodyPr/>
        <a:lstStyle/>
        <a:p>
          <a:endParaRPr lang="LID4096"/>
        </a:p>
      </dgm:t>
    </dgm:pt>
    <dgm:pt modelId="{6EFAC2CB-E337-4784-B487-38A7E83864DB}">
      <dgm:prSet/>
      <dgm:spPr/>
      <dgm:t>
        <a:bodyPr/>
        <a:lstStyle/>
        <a:p>
          <a:pPr rtl="0">
            <a:buNone/>
          </a:pPr>
          <a:r>
            <a:rPr lang="en-GB" dirty="0">
              <a:solidFill>
                <a:srgbClr val="FF0000"/>
              </a:solidFill>
              <a:latin typeface="Calibri" panose="020F0502020204030204" pitchFamily="34" charset="0"/>
              <a:ea typeface="Arial" charset="0"/>
              <a:cs typeface="Calibri" panose="020F0502020204030204" pitchFamily="34" charset="0"/>
            </a:rPr>
            <a:t>SCL ≥ 0.03%</a:t>
          </a:r>
        </a:p>
      </dgm:t>
    </dgm:pt>
    <dgm:pt modelId="{53690126-BCA6-43F4-A854-32D96D22BE11}" type="parTrans" cxnId="{9E80EF90-17F0-478F-BBBB-84A0065788A3}">
      <dgm:prSet/>
      <dgm:spPr/>
      <dgm:t>
        <a:bodyPr/>
        <a:lstStyle/>
        <a:p>
          <a:endParaRPr lang="LID4096"/>
        </a:p>
      </dgm:t>
    </dgm:pt>
    <dgm:pt modelId="{E0EE829E-1F42-4026-BAC8-C084D5FA46BA}" type="sibTrans" cxnId="{9E80EF90-17F0-478F-BBBB-84A0065788A3}">
      <dgm:prSet/>
      <dgm:spPr/>
      <dgm:t>
        <a:bodyPr/>
        <a:lstStyle/>
        <a:p>
          <a:endParaRPr lang="LID4096"/>
        </a:p>
      </dgm:t>
    </dgm:pt>
    <dgm:pt modelId="{F0E51638-6DA7-4E43-98A9-89C6652866A9}">
      <dgm:prSet/>
      <dgm:spPr/>
      <dgm:t>
        <a:bodyPr/>
        <a:lstStyle/>
        <a:p>
          <a:pPr rtl="0"/>
          <a:r>
            <a:rPr lang="en-US" dirty="0">
              <a:latin typeface="Calibri" panose="020F0502020204030204" pitchFamily="34" charset="0"/>
              <a:cs typeface="Calibri" panose="020F0502020204030204" pitchFamily="34" charset="0"/>
            </a:rPr>
            <a:t>exposure is to </a:t>
          </a:r>
          <a:r>
            <a:rPr lang="en-US" b="1" dirty="0" err="1">
              <a:latin typeface="Calibri" panose="020F0502020204030204" pitchFamily="34" charset="0"/>
              <a:cs typeface="Calibri" panose="020F0502020204030204" pitchFamily="34" charset="0"/>
            </a:rPr>
            <a:t>PbO</a:t>
          </a:r>
          <a:r>
            <a:rPr lang="en-US" dirty="0">
              <a:latin typeface="Calibri" panose="020F0502020204030204" pitchFamily="34" charset="0"/>
              <a:cs typeface="Calibri" panose="020F0502020204030204" pitchFamily="34" charset="0"/>
            </a:rPr>
            <a:t> and it is the compound that </a:t>
          </a:r>
          <a:r>
            <a:rPr lang="en-US" b="1" dirty="0">
              <a:latin typeface="Calibri" panose="020F0502020204030204" pitchFamily="34" charset="0"/>
              <a:cs typeface="Calibri" panose="020F0502020204030204" pitchFamily="34" charset="0"/>
            </a:rPr>
            <a:t>should be taken into consideration when classifying and assessing the risk</a:t>
          </a:r>
          <a:endParaRPr lang="en-GB" b="1" dirty="0">
            <a:latin typeface="Calibri" panose="020F0502020204030204" pitchFamily="34" charset="0"/>
            <a:ea typeface="Arial" charset="0"/>
            <a:cs typeface="Calibri" panose="020F0502020204030204" pitchFamily="34" charset="0"/>
          </a:endParaRPr>
        </a:p>
      </dgm:t>
    </dgm:pt>
    <dgm:pt modelId="{1D3E9418-D761-466B-9402-A47669284DD1}" type="parTrans" cxnId="{D3B04AFA-6994-4FB4-BB88-2C6CCEB0933C}">
      <dgm:prSet/>
      <dgm:spPr/>
      <dgm:t>
        <a:bodyPr/>
        <a:lstStyle/>
        <a:p>
          <a:endParaRPr lang="LID4096"/>
        </a:p>
      </dgm:t>
    </dgm:pt>
    <dgm:pt modelId="{757D1326-A50F-4C6A-B8BB-CAF9864E2B64}" type="sibTrans" cxnId="{D3B04AFA-6994-4FB4-BB88-2C6CCEB0933C}">
      <dgm:prSet/>
      <dgm:spPr/>
      <dgm:t>
        <a:bodyPr/>
        <a:lstStyle/>
        <a:p>
          <a:endParaRPr lang="LID4096"/>
        </a:p>
      </dgm:t>
    </dgm:pt>
    <dgm:pt modelId="{03429DFB-99AC-4630-B13E-C70315201B92}" type="pres">
      <dgm:prSet presAssocID="{0AC7EA3A-2DA1-45DB-B99E-6A3A7BE910F0}" presName="Name0" presStyleCnt="0">
        <dgm:presLayoutVars>
          <dgm:dir/>
          <dgm:animLvl val="lvl"/>
          <dgm:resizeHandles val="exact"/>
        </dgm:presLayoutVars>
      </dgm:prSet>
      <dgm:spPr/>
    </dgm:pt>
    <dgm:pt modelId="{7A123F29-6C4A-4EA3-8AEC-8E60789BAA78}" type="pres">
      <dgm:prSet presAssocID="{BFA4AD60-8E02-4BFA-BDB7-1020AE3DF4B2}" presName="linNode" presStyleCnt="0"/>
      <dgm:spPr/>
    </dgm:pt>
    <dgm:pt modelId="{FD18A010-7482-4D42-A224-5178F97BF029}" type="pres">
      <dgm:prSet presAssocID="{BFA4AD60-8E02-4BFA-BDB7-1020AE3DF4B2}" presName="parTx" presStyleLbl="revTx" presStyleIdx="0" presStyleCnt="2">
        <dgm:presLayoutVars>
          <dgm:chMax val="1"/>
          <dgm:bulletEnabled val="1"/>
        </dgm:presLayoutVars>
      </dgm:prSet>
      <dgm:spPr/>
    </dgm:pt>
    <dgm:pt modelId="{6A190612-AD93-44B4-B5D6-63785EEC8BB0}" type="pres">
      <dgm:prSet presAssocID="{BFA4AD60-8E02-4BFA-BDB7-1020AE3DF4B2}" presName="bracket" presStyleLbl="parChTrans1D1" presStyleIdx="0" presStyleCnt="2"/>
      <dgm:spPr/>
    </dgm:pt>
    <dgm:pt modelId="{C3733EC2-8F68-4725-A5C8-FE71C174F322}" type="pres">
      <dgm:prSet presAssocID="{BFA4AD60-8E02-4BFA-BDB7-1020AE3DF4B2}" presName="spH" presStyleCnt="0"/>
      <dgm:spPr/>
    </dgm:pt>
    <dgm:pt modelId="{6FA857C4-5C4E-4873-8410-41ABCB36BAE7}" type="pres">
      <dgm:prSet presAssocID="{BFA4AD60-8E02-4BFA-BDB7-1020AE3DF4B2}" presName="desTx" presStyleLbl="node1" presStyleIdx="0" presStyleCnt="2">
        <dgm:presLayoutVars>
          <dgm:bulletEnabled val="1"/>
        </dgm:presLayoutVars>
      </dgm:prSet>
      <dgm:spPr/>
    </dgm:pt>
    <dgm:pt modelId="{DA1217D9-E35E-43B6-9713-34E101EA99FE}" type="pres">
      <dgm:prSet presAssocID="{26E8ED88-7855-4FE3-BF74-8358D1A3C998}" presName="spV" presStyleCnt="0"/>
      <dgm:spPr/>
    </dgm:pt>
    <dgm:pt modelId="{23429F0D-8777-469D-908A-795FA73E83D1}" type="pres">
      <dgm:prSet presAssocID="{B6B35A80-D3D0-4E3C-BAA5-372309185AB6}" presName="linNode" presStyleCnt="0"/>
      <dgm:spPr/>
    </dgm:pt>
    <dgm:pt modelId="{B61E8986-D661-4CBF-86A9-D8171D6596C1}" type="pres">
      <dgm:prSet presAssocID="{B6B35A80-D3D0-4E3C-BAA5-372309185AB6}" presName="parTx" presStyleLbl="revTx" presStyleIdx="1" presStyleCnt="2">
        <dgm:presLayoutVars>
          <dgm:chMax val="1"/>
          <dgm:bulletEnabled val="1"/>
        </dgm:presLayoutVars>
      </dgm:prSet>
      <dgm:spPr/>
    </dgm:pt>
    <dgm:pt modelId="{9274D17F-3E63-4C31-8C13-73AB8D9D7B9A}" type="pres">
      <dgm:prSet presAssocID="{B6B35A80-D3D0-4E3C-BAA5-372309185AB6}" presName="bracket" presStyleLbl="parChTrans1D1" presStyleIdx="1" presStyleCnt="2"/>
      <dgm:spPr/>
    </dgm:pt>
    <dgm:pt modelId="{9BF15C93-ED54-4F25-8C89-C8D8201E182E}" type="pres">
      <dgm:prSet presAssocID="{B6B35A80-D3D0-4E3C-BAA5-372309185AB6}" presName="spH" presStyleCnt="0"/>
      <dgm:spPr/>
    </dgm:pt>
    <dgm:pt modelId="{53E870C3-25F4-4DF2-9D3D-02E19C33C4DC}" type="pres">
      <dgm:prSet presAssocID="{B6B35A80-D3D0-4E3C-BAA5-372309185AB6}" presName="desTx" presStyleLbl="node1" presStyleIdx="1" presStyleCnt="2">
        <dgm:presLayoutVars>
          <dgm:bulletEnabled val="1"/>
        </dgm:presLayoutVars>
      </dgm:prSet>
      <dgm:spPr/>
    </dgm:pt>
  </dgm:ptLst>
  <dgm:cxnLst>
    <dgm:cxn modelId="{B4192A00-F6C8-47A3-88F6-2EF03EC127EF}" srcId="{B6B35A80-D3D0-4E3C-BAA5-372309185AB6}" destId="{8F54FB0A-F482-481C-8AF6-D184ACE58A81}" srcOrd="0" destOrd="0" parTransId="{EEA7EB0B-5BDC-40EE-995D-57A34DE8E9AF}" sibTransId="{37CE96D1-A035-4C85-9104-D5F91BF0F42D}"/>
    <dgm:cxn modelId="{F614C938-8D1A-4F9A-B592-0570F0484D61}" type="presOf" srcId="{ABB7460C-DDFA-429A-900D-3C3264F2C55E}" destId="{6FA857C4-5C4E-4873-8410-41ABCB36BAE7}" srcOrd="0" destOrd="0" presId="urn:diagrams.loki3.com/BracketList"/>
    <dgm:cxn modelId="{D8D75E4C-4A45-40C2-BDCF-DD3B12C58954}" type="presOf" srcId="{F0E51638-6DA7-4E43-98A9-89C6652866A9}" destId="{53E870C3-25F4-4DF2-9D3D-02E19C33C4DC}" srcOrd="0" destOrd="2" presId="urn:diagrams.loki3.com/BracketList"/>
    <dgm:cxn modelId="{B56FE26D-C7C0-45B9-B3E8-A754B947FCD7}" type="presOf" srcId="{BFA4AD60-8E02-4BFA-BDB7-1020AE3DF4B2}" destId="{FD18A010-7482-4D42-A224-5178F97BF029}" srcOrd="0" destOrd="0" presId="urn:diagrams.loki3.com/BracketList"/>
    <dgm:cxn modelId="{2D2C1C54-003E-4B91-AFD5-4345694D63F0}" type="presOf" srcId="{0AC7EA3A-2DA1-45DB-B99E-6A3A7BE910F0}" destId="{03429DFB-99AC-4630-B13E-C70315201B92}" srcOrd="0" destOrd="0" presId="urn:diagrams.loki3.com/BracketList"/>
    <dgm:cxn modelId="{36C64C8B-357A-45A3-A8DF-EAF467A788CE}" type="presOf" srcId="{8F54FB0A-F482-481C-8AF6-D184ACE58A81}" destId="{53E870C3-25F4-4DF2-9D3D-02E19C33C4DC}" srcOrd="0" destOrd="0" presId="urn:diagrams.loki3.com/BracketList"/>
    <dgm:cxn modelId="{BD31DD8D-C4C6-47C8-8C26-F8982852B978}" type="presOf" srcId="{6EFAC2CB-E337-4784-B487-38A7E83864DB}" destId="{6FA857C4-5C4E-4873-8410-41ABCB36BAE7}" srcOrd="0" destOrd="1" presId="urn:diagrams.loki3.com/BracketList"/>
    <dgm:cxn modelId="{9E80EF90-17F0-478F-BBBB-84A0065788A3}" srcId="{BFA4AD60-8E02-4BFA-BDB7-1020AE3DF4B2}" destId="{6EFAC2CB-E337-4784-B487-38A7E83864DB}" srcOrd="1" destOrd="0" parTransId="{53690126-BCA6-43F4-A854-32D96D22BE11}" sibTransId="{E0EE829E-1F42-4026-BAC8-C084D5FA46BA}"/>
    <dgm:cxn modelId="{60A46DB5-8C7B-48E2-8DC6-F60BF5F4A297}" srcId="{0AC7EA3A-2DA1-45DB-B99E-6A3A7BE910F0}" destId="{BFA4AD60-8E02-4BFA-BDB7-1020AE3DF4B2}" srcOrd="0" destOrd="0" parTransId="{66ABB9A0-D04E-40A2-B79D-31C0C8018AAE}" sibTransId="{26E8ED88-7855-4FE3-BF74-8358D1A3C998}"/>
    <dgm:cxn modelId="{407FD5C1-8DDF-4BD6-899B-DC934D7F7E36}" srcId="{BFA4AD60-8E02-4BFA-BDB7-1020AE3DF4B2}" destId="{ABB7460C-DDFA-429A-900D-3C3264F2C55E}" srcOrd="0" destOrd="0" parTransId="{C96C573E-C5AC-4D94-ADCA-4B29A877B239}" sibTransId="{E63A863C-C863-4D1B-98C5-BF28DB5DEC91}"/>
    <dgm:cxn modelId="{0CCBFFC2-1EAA-4704-B843-57D1FD5BDD72}" type="presOf" srcId="{B6B35A80-D3D0-4E3C-BAA5-372309185AB6}" destId="{B61E8986-D661-4CBF-86A9-D8171D6596C1}" srcOrd="0" destOrd="0" presId="urn:diagrams.loki3.com/BracketList"/>
    <dgm:cxn modelId="{8F9A09D5-2D4D-4962-B41D-D04B62BFFDE9}" srcId="{B6B35A80-D3D0-4E3C-BAA5-372309185AB6}" destId="{A3609D7F-EBD7-4C83-B48E-93EE0074C9DC}" srcOrd="1" destOrd="0" parTransId="{B6051C75-7E54-4CE0-862F-71FB561FA427}" sibTransId="{C6CF039D-6F00-4D99-8463-E9D12DFD86CF}"/>
    <dgm:cxn modelId="{65A6C2DB-D06C-4A86-98E4-58BFA7F44F86}" srcId="{0AC7EA3A-2DA1-45DB-B99E-6A3A7BE910F0}" destId="{B6B35A80-D3D0-4E3C-BAA5-372309185AB6}" srcOrd="1" destOrd="0" parTransId="{2CB9C8F1-E83A-4F29-AE09-F6EB5627D980}" sibTransId="{98774F24-F575-4A6C-A1AD-714136B1142F}"/>
    <dgm:cxn modelId="{9B5144EC-9299-40DA-A8BA-79DA12A67D2D}" type="presOf" srcId="{A3609D7F-EBD7-4C83-B48E-93EE0074C9DC}" destId="{53E870C3-25F4-4DF2-9D3D-02E19C33C4DC}" srcOrd="0" destOrd="1" presId="urn:diagrams.loki3.com/BracketList"/>
    <dgm:cxn modelId="{D3B04AFA-6994-4FB4-BB88-2C6CCEB0933C}" srcId="{B6B35A80-D3D0-4E3C-BAA5-372309185AB6}" destId="{F0E51638-6DA7-4E43-98A9-89C6652866A9}" srcOrd="2" destOrd="0" parTransId="{1D3E9418-D761-466B-9402-A47669284DD1}" sibTransId="{757D1326-A50F-4C6A-B8BB-CAF9864E2B64}"/>
    <dgm:cxn modelId="{2C6445D4-C3B9-4CD0-AD37-58F0B3E360B8}" type="presParOf" srcId="{03429DFB-99AC-4630-B13E-C70315201B92}" destId="{7A123F29-6C4A-4EA3-8AEC-8E60789BAA78}" srcOrd="0" destOrd="0" presId="urn:diagrams.loki3.com/BracketList"/>
    <dgm:cxn modelId="{24259700-A975-4396-B038-4E2C9FBABF40}" type="presParOf" srcId="{7A123F29-6C4A-4EA3-8AEC-8E60789BAA78}" destId="{FD18A010-7482-4D42-A224-5178F97BF029}" srcOrd="0" destOrd="0" presId="urn:diagrams.loki3.com/BracketList"/>
    <dgm:cxn modelId="{2CAA385A-35FA-4660-B536-0BB65DF3A0FC}" type="presParOf" srcId="{7A123F29-6C4A-4EA3-8AEC-8E60789BAA78}" destId="{6A190612-AD93-44B4-B5D6-63785EEC8BB0}" srcOrd="1" destOrd="0" presId="urn:diagrams.loki3.com/BracketList"/>
    <dgm:cxn modelId="{7EBAE967-627A-4931-8D22-D5BB13085466}" type="presParOf" srcId="{7A123F29-6C4A-4EA3-8AEC-8E60789BAA78}" destId="{C3733EC2-8F68-4725-A5C8-FE71C174F322}" srcOrd="2" destOrd="0" presId="urn:diagrams.loki3.com/BracketList"/>
    <dgm:cxn modelId="{858CBE89-1A9F-472A-AD71-FD28E05AEB38}" type="presParOf" srcId="{7A123F29-6C4A-4EA3-8AEC-8E60789BAA78}" destId="{6FA857C4-5C4E-4873-8410-41ABCB36BAE7}" srcOrd="3" destOrd="0" presId="urn:diagrams.loki3.com/BracketList"/>
    <dgm:cxn modelId="{2833C104-4B55-4304-A7B4-125853CAF6AF}" type="presParOf" srcId="{03429DFB-99AC-4630-B13E-C70315201B92}" destId="{DA1217D9-E35E-43B6-9713-34E101EA99FE}" srcOrd="1" destOrd="0" presId="urn:diagrams.loki3.com/BracketList"/>
    <dgm:cxn modelId="{2541D57F-8195-48A0-8178-0AB0E6545967}" type="presParOf" srcId="{03429DFB-99AC-4630-B13E-C70315201B92}" destId="{23429F0D-8777-469D-908A-795FA73E83D1}" srcOrd="2" destOrd="0" presId="urn:diagrams.loki3.com/BracketList"/>
    <dgm:cxn modelId="{D8B41205-D8D3-4DD3-94CE-E97D97B3DB6B}" type="presParOf" srcId="{23429F0D-8777-469D-908A-795FA73E83D1}" destId="{B61E8986-D661-4CBF-86A9-D8171D6596C1}" srcOrd="0" destOrd="0" presId="urn:diagrams.loki3.com/BracketList"/>
    <dgm:cxn modelId="{B7C43A3D-1ED7-400E-ACDF-08A3E7B59188}" type="presParOf" srcId="{23429F0D-8777-469D-908A-795FA73E83D1}" destId="{9274D17F-3E63-4C31-8C13-73AB8D9D7B9A}" srcOrd="1" destOrd="0" presId="urn:diagrams.loki3.com/BracketList"/>
    <dgm:cxn modelId="{18B1CB5E-ADE0-4566-984B-54820606FEDE}" type="presParOf" srcId="{23429F0D-8777-469D-908A-795FA73E83D1}" destId="{9BF15C93-ED54-4F25-8C89-C8D8201E182E}" srcOrd="2" destOrd="0" presId="urn:diagrams.loki3.com/BracketList"/>
    <dgm:cxn modelId="{AECDFE98-32B8-4B28-A665-2293E44D2CFF}" type="presParOf" srcId="{23429F0D-8777-469D-908A-795FA73E83D1}" destId="{53E870C3-25F4-4DF2-9D3D-02E19C33C4DC}"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FE7ED8-F38B-45E6-B91E-B02E24FF47C2}" type="doc">
      <dgm:prSet loTypeId="urn:microsoft.com/office/officeart/2005/8/layout/vProcess5" loCatId="process" qsTypeId="urn:microsoft.com/office/officeart/2005/8/quickstyle/simple3" qsCatId="simple" csTypeId="urn:microsoft.com/office/officeart/2005/8/colors/colorful5" csCatId="colorful" phldr="1"/>
      <dgm:spPr/>
      <dgm:t>
        <a:bodyPr/>
        <a:lstStyle/>
        <a:p>
          <a:endParaRPr lang="en-GB"/>
        </a:p>
      </dgm:t>
    </dgm:pt>
    <dgm:pt modelId="{CE89D229-2810-4483-9BA3-C994B612B26D}">
      <dgm:prSet custT="1"/>
      <dgm:spPr/>
      <dgm:t>
        <a:bodyPr/>
        <a:lstStyle/>
        <a:p>
          <a:pPr rtl="0"/>
          <a:r>
            <a:rPr lang="en-GB" sz="2000" dirty="0"/>
            <a:t>Health assessment of zinc salts in oral hygiene products and toothpaste. </a:t>
          </a:r>
          <a:r>
            <a:rPr lang="en-GB" sz="2000" dirty="0" err="1"/>
            <a:t>BfR</a:t>
          </a:r>
          <a:r>
            <a:rPr lang="en-GB" sz="2000" dirty="0"/>
            <a:t> July 2014</a:t>
          </a:r>
          <a:endParaRPr lang="fr-BE" sz="2000" b="0" dirty="0"/>
        </a:p>
      </dgm:t>
    </dgm:pt>
    <dgm:pt modelId="{06EC65DD-45FE-487C-96B7-B5D41892A66D}" type="parTrans" cxnId="{697A2718-4691-44A7-AD50-F3304C250C31}">
      <dgm:prSet/>
      <dgm:spPr/>
      <dgm:t>
        <a:bodyPr/>
        <a:lstStyle/>
        <a:p>
          <a:endParaRPr lang="en-GB" sz="1600"/>
        </a:p>
      </dgm:t>
    </dgm:pt>
    <dgm:pt modelId="{935414C4-2759-41D4-9EB8-21C1EC6BE24B}" type="sibTrans" cxnId="{697A2718-4691-44A7-AD50-F3304C250C31}">
      <dgm:prSet custT="1"/>
      <dgm:spPr/>
      <dgm:t>
        <a:bodyPr/>
        <a:lstStyle/>
        <a:p>
          <a:endParaRPr lang="en-GB" sz="3200"/>
        </a:p>
      </dgm:t>
    </dgm:pt>
    <dgm:pt modelId="{B04C3E6E-BC12-44DD-85A3-6CD852CC5A94}">
      <dgm:prSet custT="1"/>
      <dgm:spPr/>
      <dgm:t>
        <a:bodyPr/>
        <a:lstStyle/>
        <a:p>
          <a:r>
            <a:rPr lang="en-GB" sz="2000" b="1" dirty="0"/>
            <a:t>Public consultation on opinion (deadline May 12, 2017)</a:t>
          </a:r>
          <a:endParaRPr lang="fr-BE" sz="2000" dirty="0"/>
        </a:p>
      </dgm:t>
    </dgm:pt>
    <dgm:pt modelId="{E06C0A25-F7E9-4A85-9BB6-D437D11F4247}" type="parTrans" cxnId="{7AC10FCD-B564-4602-BD5B-F161FD1CCBC4}">
      <dgm:prSet/>
      <dgm:spPr/>
      <dgm:t>
        <a:bodyPr/>
        <a:lstStyle/>
        <a:p>
          <a:endParaRPr lang="en-GB" sz="1600"/>
        </a:p>
      </dgm:t>
    </dgm:pt>
    <dgm:pt modelId="{352E21D6-7514-4058-A816-39D5D75E7310}" type="sibTrans" cxnId="{7AC10FCD-B564-4602-BD5B-F161FD1CCBC4}">
      <dgm:prSet custT="1"/>
      <dgm:spPr/>
      <dgm:t>
        <a:bodyPr/>
        <a:lstStyle/>
        <a:p>
          <a:endParaRPr lang="en-GB" sz="3200"/>
        </a:p>
      </dgm:t>
    </dgm:pt>
    <dgm:pt modelId="{75BCFCDF-A8DE-4918-8E76-566CF3620614}">
      <dgm:prSet custT="1"/>
      <dgm:spPr/>
      <dgm:t>
        <a:bodyPr/>
        <a:lstStyle/>
        <a:p>
          <a:pPr rtl="0"/>
          <a:r>
            <a:rPr lang="en-GB" sz="2000" b="1"/>
            <a:t>COM </a:t>
          </a:r>
          <a:r>
            <a:rPr lang="en-GB" sz="2000" b="1" dirty="0"/>
            <a:t>Request for a scientific opinion (SCCS): </a:t>
          </a:r>
          <a:r>
            <a:rPr lang="en-GB" sz="2000" b="0" dirty="0"/>
            <a:t>Submission I on water-soluble Zinc salts used in oral products</a:t>
          </a:r>
          <a:endParaRPr lang="fr-BE" sz="2000" b="0" dirty="0"/>
        </a:p>
      </dgm:t>
    </dgm:pt>
    <dgm:pt modelId="{D27CB5FD-B3EA-417B-9C91-FE30E6272F9E}" type="parTrans" cxnId="{42CD1067-6DEF-4D16-BAD3-552ACD2CA6FF}">
      <dgm:prSet/>
      <dgm:spPr/>
      <dgm:t>
        <a:bodyPr/>
        <a:lstStyle/>
        <a:p>
          <a:endParaRPr lang="en-US"/>
        </a:p>
      </dgm:t>
    </dgm:pt>
    <dgm:pt modelId="{BFB2C4E7-5796-48E2-AFEF-5A4668CC2612}" type="sibTrans" cxnId="{42CD1067-6DEF-4D16-BAD3-552ACD2CA6FF}">
      <dgm:prSet/>
      <dgm:spPr/>
      <dgm:t>
        <a:bodyPr/>
        <a:lstStyle/>
        <a:p>
          <a:endParaRPr lang="en-US"/>
        </a:p>
      </dgm:t>
    </dgm:pt>
    <dgm:pt modelId="{9147C2DC-C044-41E7-B9C9-1E95ED9F2290}">
      <dgm:prSet custT="1"/>
      <dgm:spPr/>
      <dgm:t>
        <a:bodyPr/>
        <a:lstStyle/>
        <a:p>
          <a:r>
            <a:rPr lang="en-GB" sz="2000"/>
            <a:t>Consumer safety and exposure assessment for zinc in oral care products. Cosmetics Europe. February 2016</a:t>
          </a:r>
          <a:endParaRPr lang="fr-BE" sz="2000" b="0" dirty="0"/>
        </a:p>
      </dgm:t>
    </dgm:pt>
    <dgm:pt modelId="{05E64C00-D6E6-42AF-8A11-85F8232B813B}" type="parTrans" cxnId="{ED757A89-ACC0-403D-87C9-4EEB048A1AEA}">
      <dgm:prSet/>
      <dgm:spPr/>
      <dgm:t>
        <a:bodyPr/>
        <a:lstStyle/>
        <a:p>
          <a:endParaRPr lang="en-US"/>
        </a:p>
      </dgm:t>
    </dgm:pt>
    <dgm:pt modelId="{7C4DBBFE-864C-4EF2-ADA0-F8450DF1CE6B}" type="sibTrans" cxnId="{ED757A89-ACC0-403D-87C9-4EEB048A1AEA}">
      <dgm:prSet/>
      <dgm:spPr/>
      <dgm:t>
        <a:bodyPr/>
        <a:lstStyle/>
        <a:p>
          <a:endParaRPr lang="en-US"/>
        </a:p>
      </dgm:t>
    </dgm:pt>
    <dgm:pt modelId="{A7BDE250-36B8-49C4-9BA4-4989D0BA92C7}" type="pres">
      <dgm:prSet presAssocID="{67FE7ED8-F38B-45E6-B91E-B02E24FF47C2}" presName="outerComposite" presStyleCnt="0">
        <dgm:presLayoutVars>
          <dgm:chMax val="5"/>
          <dgm:dir/>
          <dgm:resizeHandles val="exact"/>
        </dgm:presLayoutVars>
      </dgm:prSet>
      <dgm:spPr/>
    </dgm:pt>
    <dgm:pt modelId="{910EABD9-19F8-4F3B-A93B-9562C11E2646}" type="pres">
      <dgm:prSet presAssocID="{67FE7ED8-F38B-45E6-B91E-B02E24FF47C2}" presName="dummyMaxCanvas" presStyleCnt="0">
        <dgm:presLayoutVars/>
      </dgm:prSet>
      <dgm:spPr/>
    </dgm:pt>
    <dgm:pt modelId="{D993F29D-6698-4A50-96D4-7CEEC1245B5C}" type="pres">
      <dgm:prSet presAssocID="{67FE7ED8-F38B-45E6-B91E-B02E24FF47C2}" presName="FourNodes_1" presStyleLbl="node1" presStyleIdx="0" presStyleCnt="4">
        <dgm:presLayoutVars>
          <dgm:bulletEnabled val="1"/>
        </dgm:presLayoutVars>
      </dgm:prSet>
      <dgm:spPr/>
    </dgm:pt>
    <dgm:pt modelId="{03AC7BDD-2ED4-4FAC-BC58-1E090A3942E3}" type="pres">
      <dgm:prSet presAssocID="{67FE7ED8-F38B-45E6-B91E-B02E24FF47C2}" presName="FourNodes_2" presStyleLbl="node1" presStyleIdx="1" presStyleCnt="4">
        <dgm:presLayoutVars>
          <dgm:bulletEnabled val="1"/>
        </dgm:presLayoutVars>
      </dgm:prSet>
      <dgm:spPr/>
    </dgm:pt>
    <dgm:pt modelId="{AFD78921-8B6C-446B-94D8-E957C74F8C2F}" type="pres">
      <dgm:prSet presAssocID="{67FE7ED8-F38B-45E6-B91E-B02E24FF47C2}" presName="FourNodes_3" presStyleLbl="node1" presStyleIdx="2" presStyleCnt="4">
        <dgm:presLayoutVars>
          <dgm:bulletEnabled val="1"/>
        </dgm:presLayoutVars>
      </dgm:prSet>
      <dgm:spPr/>
    </dgm:pt>
    <dgm:pt modelId="{28376620-0E9E-49A3-9F55-FFEEC1C67A93}" type="pres">
      <dgm:prSet presAssocID="{67FE7ED8-F38B-45E6-B91E-B02E24FF47C2}" presName="FourNodes_4" presStyleLbl="node1" presStyleIdx="3" presStyleCnt="4">
        <dgm:presLayoutVars>
          <dgm:bulletEnabled val="1"/>
        </dgm:presLayoutVars>
      </dgm:prSet>
      <dgm:spPr/>
    </dgm:pt>
    <dgm:pt modelId="{9C1072A7-B678-405E-9A90-30DE97FE6985}" type="pres">
      <dgm:prSet presAssocID="{67FE7ED8-F38B-45E6-B91E-B02E24FF47C2}" presName="FourConn_1-2" presStyleLbl="fgAccFollowNode1" presStyleIdx="0" presStyleCnt="3">
        <dgm:presLayoutVars>
          <dgm:bulletEnabled val="1"/>
        </dgm:presLayoutVars>
      </dgm:prSet>
      <dgm:spPr/>
    </dgm:pt>
    <dgm:pt modelId="{98913CCB-AA8A-4E01-AAE5-F2B0F2C5F875}" type="pres">
      <dgm:prSet presAssocID="{67FE7ED8-F38B-45E6-B91E-B02E24FF47C2}" presName="FourConn_2-3" presStyleLbl="fgAccFollowNode1" presStyleIdx="1" presStyleCnt="3">
        <dgm:presLayoutVars>
          <dgm:bulletEnabled val="1"/>
        </dgm:presLayoutVars>
      </dgm:prSet>
      <dgm:spPr/>
    </dgm:pt>
    <dgm:pt modelId="{C68AB850-5304-4CFA-A0C8-34A75F2F1F7C}" type="pres">
      <dgm:prSet presAssocID="{67FE7ED8-F38B-45E6-B91E-B02E24FF47C2}" presName="FourConn_3-4" presStyleLbl="fgAccFollowNode1" presStyleIdx="2" presStyleCnt="3">
        <dgm:presLayoutVars>
          <dgm:bulletEnabled val="1"/>
        </dgm:presLayoutVars>
      </dgm:prSet>
      <dgm:spPr/>
    </dgm:pt>
    <dgm:pt modelId="{12020CE5-A0FE-4069-8BBF-0CD5D22F0CD0}" type="pres">
      <dgm:prSet presAssocID="{67FE7ED8-F38B-45E6-B91E-B02E24FF47C2}" presName="FourNodes_1_text" presStyleLbl="node1" presStyleIdx="3" presStyleCnt="4">
        <dgm:presLayoutVars>
          <dgm:bulletEnabled val="1"/>
        </dgm:presLayoutVars>
      </dgm:prSet>
      <dgm:spPr/>
    </dgm:pt>
    <dgm:pt modelId="{33A7CF59-2F03-496B-8C65-D53AA59CCD7A}" type="pres">
      <dgm:prSet presAssocID="{67FE7ED8-F38B-45E6-B91E-B02E24FF47C2}" presName="FourNodes_2_text" presStyleLbl="node1" presStyleIdx="3" presStyleCnt="4">
        <dgm:presLayoutVars>
          <dgm:bulletEnabled val="1"/>
        </dgm:presLayoutVars>
      </dgm:prSet>
      <dgm:spPr/>
    </dgm:pt>
    <dgm:pt modelId="{56FEE1BF-5C17-4D90-A812-E9CC72D9F30E}" type="pres">
      <dgm:prSet presAssocID="{67FE7ED8-F38B-45E6-B91E-B02E24FF47C2}" presName="FourNodes_3_text" presStyleLbl="node1" presStyleIdx="3" presStyleCnt="4">
        <dgm:presLayoutVars>
          <dgm:bulletEnabled val="1"/>
        </dgm:presLayoutVars>
      </dgm:prSet>
      <dgm:spPr/>
    </dgm:pt>
    <dgm:pt modelId="{1D84FFB1-164C-4BCE-AAE3-64C129DD77CC}" type="pres">
      <dgm:prSet presAssocID="{67FE7ED8-F38B-45E6-B91E-B02E24FF47C2}" presName="FourNodes_4_text" presStyleLbl="node1" presStyleIdx="3" presStyleCnt="4">
        <dgm:presLayoutVars>
          <dgm:bulletEnabled val="1"/>
        </dgm:presLayoutVars>
      </dgm:prSet>
      <dgm:spPr/>
    </dgm:pt>
  </dgm:ptLst>
  <dgm:cxnLst>
    <dgm:cxn modelId="{F753BC0F-FEE3-4ACF-8021-574281121FC0}" type="presOf" srcId="{9147C2DC-C044-41E7-B9C9-1E95ED9F2290}" destId="{03AC7BDD-2ED4-4FAC-BC58-1E090A3942E3}" srcOrd="0" destOrd="0" presId="urn:microsoft.com/office/officeart/2005/8/layout/vProcess5"/>
    <dgm:cxn modelId="{697A2718-4691-44A7-AD50-F3304C250C31}" srcId="{67FE7ED8-F38B-45E6-B91E-B02E24FF47C2}" destId="{CE89D229-2810-4483-9BA3-C994B612B26D}" srcOrd="0" destOrd="0" parTransId="{06EC65DD-45FE-487C-96B7-B5D41892A66D}" sibTransId="{935414C4-2759-41D4-9EB8-21C1EC6BE24B}"/>
    <dgm:cxn modelId="{D0DE132B-110D-4130-B4FA-8C376D5D8D29}" type="presOf" srcId="{CE89D229-2810-4483-9BA3-C994B612B26D}" destId="{12020CE5-A0FE-4069-8BBF-0CD5D22F0CD0}" srcOrd="1" destOrd="0" presId="urn:microsoft.com/office/officeart/2005/8/layout/vProcess5"/>
    <dgm:cxn modelId="{7289F535-5E37-4527-951C-F34814D885F1}" type="presOf" srcId="{75BCFCDF-A8DE-4918-8E76-566CF3620614}" destId="{AFD78921-8B6C-446B-94D8-E957C74F8C2F}" srcOrd="0" destOrd="0" presId="urn:microsoft.com/office/officeart/2005/8/layout/vProcess5"/>
    <dgm:cxn modelId="{D5F8EA64-8873-440F-A751-E4226488EA8D}" type="presOf" srcId="{7C4DBBFE-864C-4EF2-ADA0-F8450DF1CE6B}" destId="{98913CCB-AA8A-4E01-AAE5-F2B0F2C5F875}" srcOrd="0" destOrd="0" presId="urn:microsoft.com/office/officeart/2005/8/layout/vProcess5"/>
    <dgm:cxn modelId="{42CD1067-6DEF-4D16-BAD3-552ACD2CA6FF}" srcId="{67FE7ED8-F38B-45E6-B91E-B02E24FF47C2}" destId="{75BCFCDF-A8DE-4918-8E76-566CF3620614}" srcOrd="2" destOrd="0" parTransId="{D27CB5FD-B3EA-417B-9C91-FE30E6272F9E}" sibTransId="{BFB2C4E7-5796-48E2-AFEF-5A4668CC2612}"/>
    <dgm:cxn modelId="{95E7AF79-5C43-4148-B189-E75FF88AD368}" type="presOf" srcId="{BFB2C4E7-5796-48E2-AFEF-5A4668CC2612}" destId="{C68AB850-5304-4CFA-A0C8-34A75F2F1F7C}" srcOrd="0" destOrd="0" presId="urn:microsoft.com/office/officeart/2005/8/layout/vProcess5"/>
    <dgm:cxn modelId="{ED757A89-ACC0-403D-87C9-4EEB048A1AEA}" srcId="{67FE7ED8-F38B-45E6-B91E-B02E24FF47C2}" destId="{9147C2DC-C044-41E7-B9C9-1E95ED9F2290}" srcOrd="1" destOrd="0" parTransId="{05E64C00-D6E6-42AF-8A11-85F8232B813B}" sibTransId="{7C4DBBFE-864C-4EF2-ADA0-F8450DF1CE6B}"/>
    <dgm:cxn modelId="{02696198-051E-470B-B571-BF4D72489ACB}" type="presOf" srcId="{B04C3E6E-BC12-44DD-85A3-6CD852CC5A94}" destId="{28376620-0E9E-49A3-9F55-FFEEC1C67A93}" srcOrd="0" destOrd="0" presId="urn:microsoft.com/office/officeart/2005/8/layout/vProcess5"/>
    <dgm:cxn modelId="{A0BEDFA7-299E-4143-AC4D-51434471BAFD}" type="presOf" srcId="{CE89D229-2810-4483-9BA3-C994B612B26D}" destId="{D993F29D-6698-4A50-96D4-7CEEC1245B5C}" srcOrd="0" destOrd="0" presId="urn:microsoft.com/office/officeart/2005/8/layout/vProcess5"/>
    <dgm:cxn modelId="{370A8EC0-E650-4E0C-A537-B9DFEB964B11}" type="presOf" srcId="{75BCFCDF-A8DE-4918-8E76-566CF3620614}" destId="{56FEE1BF-5C17-4D90-A812-E9CC72D9F30E}" srcOrd="1" destOrd="0" presId="urn:microsoft.com/office/officeart/2005/8/layout/vProcess5"/>
    <dgm:cxn modelId="{7AC10FCD-B564-4602-BD5B-F161FD1CCBC4}" srcId="{67FE7ED8-F38B-45E6-B91E-B02E24FF47C2}" destId="{B04C3E6E-BC12-44DD-85A3-6CD852CC5A94}" srcOrd="3" destOrd="0" parTransId="{E06C0A25-F7E9-4A85-9BB6-D437D11F4247}" sibTransId="{352E21D6-7514-4058-A816-39D5D75E7310}"/>
    <dgm:cxn modelId="{6C8225D6-B7E2-44B1-ADDF-E3526921F95F}" type="presOf" srcId="{935414C4-2759-41D4-9EB8-21C1EC6BE24B}" destId="{9C1072A7-B678-405E-9A90-30DE97FE6985}" srcOrd="0" destOrd="0" presId="urn:microsoft.com/office/officeart/2005/8/layout/vProcess5"/>
    <dgm:cxn modelId="{BE7C11E5-650D-45F4-AFCE-9B6A50925556}" type="presOf" srcId="{9147C2DC-C044-41E7-B9C9-1E95ED9F2290}" destId="{33A7CF59-2F03-496B-8C65-D53AA59CCD7A}" srcOrd="1" destOrd="0" presId="urn:microsoft.com/office/officeart/2005/8/layout/vProcess5"/>
    <dgm:cxn modelId="{FC9515E9-6E9C-4A85-B8E6-809FB30B5626}" type="presOf" srcId="{67FE7ED8-F38B-45E6-B91E-B02E24FF47C2}" destId="{A7BDE250-36B8-49C4-9BA4-4989D0BA92C7}" srcOrd="0" destOrd="0" presId="urn:microsoft.com/office/officeart/2005/8/layout/vProcess5"/>
    <dgm:cxn modelId="{CA1DA7F2-042D-420E-8D82-6B5D57866F56}" type="presOf" srcId="{B04C3E6E-BC12-44DD-85A3-6CD852CC5A94}" destId="{1D84FFB1-164C-4BCE-AAE3-64C129DD77CC}" srcOrd="1" destOrd="0" presId="urn:microsoft.com/office/officeart/2005/8/layout/vProcess5"/>
    <dgm:cxn modelId="{CA65459C-5520-46DB-AB08-9AC7E73E7269}" type="presParOf" srcId="{A7BDE250-36B8-49C4-9BA4-4989D0BA92C7}" destId="{910EABD9-19F8-4F3B-A93B-9562C11E2646}" srcOrd="0" destOrd="0" presId="urn:microsoft.com/office/officeart/2005/8/layout/vProcess5"/>
    <dgm:cxn modelId="{BC14B8E8-FDD5-459C-BA27-2E64004A3220}" type="presParOf" srcId="{A7BDE250-36B8-49C4-9BA4-4989D0BA92C7}" destId="{D993F29D-6698-4A50-96D4-7CEEC1245B5C}" srcOrd="1" destOrd="0" presId="urn:microsoft.com/office/officeart/2005/8/layout/vProcess5"/>
    <dgm:cxn modelId="{014AC918-8234-408B-8545-76467E64AFB1}" type="presParOf" srcId="{A7BDE250-36B8-49C4-9BA4-4989D0BA92C7}" destId="{03AC7BDD-2ED4-4FAC-BC58-1E090A3942E3}" srcOrd="2" destOrd="0" presId="urn:microsoft.com/office/officeart/2005/8/layout/vProcess5"/>
    <dgm:cxn modelId="{4D991EC3-EC49-4A18-9C0C-598E50CA9B94}" type="presParOf" srcId="{A7BDE250-36B8-49C4-9BA4-4989D0BA92C7}" destId="{AFD78921-8B6C-446B-94D8-E957C74F8C2F}" srcOrd="3" destOrd="0" presId="urn:microsoft.com/office/officeart/2005/8/layout/vProcess5"/>
    <dgm:cxn modelId="{CFEC7D17-CD6C-4A0F-8E08-F5886F76B7C2}" type="presParOf" srcId="{A7BDE250-36B8-49C4-9BA4-4989D0BA92C7}" destId="{28376620-0E9E-49A3-9F55-FFEEC1C67A93}" srcOrd="4" destOrd="0" presId="urn:microsoft.com/office/officeart/2005/8/layout/vProcess5"/>
    <dgm:cxn modelId="{3C05C6AC-1861-48A1-B679-E185D18C8F49}" type="presParOf" srcId="{A7BDE250-36B8-49C4-9BA4-4989D0BA92C7}" destId="{9C1072A7-B678-405E-9A90-30DE97FE6985}" srcOrd="5" destOrd="0" presId="urn:microsoft.com/office/officeart/2005/8/layout/vProcess5"/>
    <dgm:cxn modelId="{6FF981D3-3705-463A-A2D5-DE57B7864047}" type="presParOf" srcId="{A7BDE250-36B8-49C4-9BA4-4989D0BA92C7}" destId="{98913CCB-AA8A-4E01-AAE5-F2B0F2C5F875}" srcOrd="6" destOrd="0" presId="urn:microsoft.com/office/officeart/2005/8/layout/vProcess5"/>
    <dgm:cxn modelId="{15D84016-42EE-49E0-A625-364EAA57CD3A}" type="presParOf" srcId="{A7BDE250-36B8-49C4-9BA4-4989D0BA92C7}" destId="{C68AB850-5304-4CFA-A0C8-34A75F2F1F7C}" srcOrd="7" destOrd="0" presId="urn:microsoft.com/office/officeart/2005/8/layout/vProcess5"/>
    <dgm:cxn modelId="{0C47368E-AA84-47D2-8D1F-C4AFB4339E28}" type="presParOf" srcId="{A7BDE250-36B8-49C4-9BA4-4989D0BA92C7}" destId="{12020CE5-A0FE-4069-8BBF-0CD5D22F0CD0}" srcOrd="8" destOrd="0" presId="urn:microsoft.com/office/officeart/2005/8/layout/vProcess5"/>
    <dgm:cxn modelId="{DE6815DA-2C6A-4245-9415-D60E8C268C2E}" type="presParOf" srcId="{A7BDE250-36B8-49C4-9BA4-4989D0BA92C7}" destId="{33A7CF59-2F03-496B-8C65-D53AA59CCD7A}" srcOrd="9" destOrd="0" presId="urn:microsoft.com/office/officeart/2005/8/layout/vProcess5"/>
    <dgm:cxn modelId="{5E5CC560-BB64-41B5-9BE1-4737ADFCD37D}" type="presParOf" srcId="{A7BDE250-36B8-49C4-9BA4-4989D0BA92C7}" destId="{56FEE1BF-5C17-4D90-A812-E9CC72D9F30E}" srcOrd="10" destOrd="0" presId="urn:microsoft.com/office/officeart/2005/8/layout/vProcess5"/>
    <dgm:cxn modelId="{C176B000-9675-4DB5-AEBD-CE18CB5AE97E}" type="presParOf" srcId="{A7BDE250-36B8-49C4-9BA4-4989D0BA92C7}" destId="{1D84FFB1-164C-4BCE-AAE3-64C129DD77C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C5247-7D54-416B-A1CA-48B4359A260D}">
      <dsp:nvSpPr>
        <dsp:cNvPr id="0" name=""/>
        <dsp:cNvSpPr/>
      </dsp:nvSpPr>
      <dsp:spPr>
        <a:xfrm>
          <a:off x="6853" y="859116"/>
          <a:ext cx="2048380" cy="325031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Update Oct 2017</a:t>
          </a:r>
          <a:endParaRPr lang="fr-BE" sz="2400" kern="1200" dirty="0"/>
        </a:p>
        <a:p>
          <a:pPr marL="171450" lvl="1" indent="-171450" algn="l" defTabSz="800100">
            <a:lnSpc>
              <a:spcPct val="90000"/>
            </a:lnSpc>
            <a:spcBef>
              <a:spcPct val="0"/>
            </a:spcBef>
            <a:spcAft>
              <a:spcPct val="15000"/>
            </a:spcAft>
            <a:buChar char="•"/>
          </a:pPr>
          <a:r>
            <a:rPr lang="en-US" sz="1800" kern="1200" dirty="0"/>
            <a:t>Adaptation of IUCLID to all changes made in CSR</a:t>
          </a:r>
          <a:endParaRPr lang="fr-BE" sz="1800" kern="1200" dirty="0"/>
        </a:p>
        <a:p>
          <a:pPr marL="171450" lvl="1" indent="-171450" algn="l" defTabSz="800100">
            <a:lnSpc>
              <a:spcPct val="90000"/>
            </a:lnSpc>
            <a:spcBef>
              <a:spcPct val="0"/>
            </a:spcBef>
            <a:spcAft>
              <a:spcPct val="15000"/>
            </a:spcAft>
            <a:buChar char="•"/>
          </a:pPr>
          <a:r>
            <a:rPr lang="fr-BE" sz="1800" kern="1200" dirty="0"/>
            <a:t>Adaptation to IUCLID 6</a:t>
          </a:r>
        </a:p>
      </dsp:txBody>
      <dsp:txXfrm>
        <a:off x="66848" y="919111"/>
        <a:ext cx="1928390" cy="3130328"/>
      </dsp:txXfrm>
    </dsp:sp>
    <dsp:sp modelId="{AA9A467D-05BA-45E6-A494-BEAB5AB6FE29}">
      <dsp:nvSpPr>
        <dsp:cNvPr id="0" name=""/>
        <dsp:cNvSpPr/>
      </dsp:nvSpPr>
      <dsp:spPr>
        <a:xfrm>
          <a:off x="2260071" y="2230276"/>
          <a:ext cx="434256" cy="507998"/>
        </a:xfrm>
        <a:prstGeom prst="rightArrow">
          <a:avLst>
            <a:gd name="adj1" fmla="val 60000"/>
            <a:gd name="adj2" fmla="val 50000"/>
          </a:avLst>
        </a:prstGeom>
        <a:gradFill rotWithShape="0">
          <a:gsLst>
            <a:gs pos="0">
              <a:schemeClr val="accent2">
                <a:tint val="60000"/>
                <a:hueOff val="0"/>
                <a:satOff val="0"/>
                <a:lumOff val="0"/>
                <a:alphaOff val="0"/>
                <a:tint val="50000"/>
                <a:satMod val="300000"/>
              </a:schemeClr>
            </a:gs>
            <a:gs pos="35000">
              <a:schemeClr val="accent2">
                <a:tint val="60000"/>
                <a:hueOff val="0"/>
                <a:satOff val="0"/>
                <a:lumOff val="0"/>
                <a:alphaOff val="0"/>
                <a:tint val="37000"/>
                <a:satMod val="300000"/>
              </a:schemeClr>
            </a:gs>
            <a:gs pos="100000">
              <a:schemeClr val="accent2">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260071" y="2331876"/>
        <a:ext cx="303979" cy="304798"/>
      </dsp:txXfrm>
    </dsp:sp>
    <dsp:sp modelId="{004B3A3A-98CA-4AEF-BE3A-1999DECB756B}">
      <dsp:nvSpPr>
        <dsp:cNvPr id="0" name=""/>
        <dsp:cNvSpPr/>
      </dsp:nvSpPr>
      <dsp:spPr>
        <a:xfrm>
          <a:off x="2874585" y="859116"/>
          <a:ext cx="2048380" cy="325031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June 1</a:t>
          </a:r>
          <a:r>
            <a:rPr lang="en-US" sz="2400" kern="1200" baseline="30000" dirty="0"/>
            <a:t>st</a:t>
          </a:r>
          <a:r>
            <a:rPr lang="en-US" sz="2400" kern="1200" dirty="0"/>
            <a:t> 2018</a:t>
          </a:r>
          <a:endParaRPr lang="fr-BE" sz="2400" kern="1200" dirty="0"/>
        </a:p>
        <a:p>
          <a:pPr marL="171450" lvl="1" indent="-171450" algn="l" defTabSz="800100">
            <a:lnSpc>
              <a:spcPct val="90000"/>
            </a:lnSpc>
            <a:spcBef>
              <a:spcPct val="0"/>
            </a:spcBef>
            <a:spcAft>
              <a:spcPct val="15000"/>
            </a:spcAft>
            <a:buChar char="•"/>
          </a:pPr>
          <a:r>
            <a:rPr lang="en-US" sz="1800" kern="1200" dirty="0"/>
            <a:t>All registrants receive the Draft Decision</a:t>
          </a:r>
          <a:endParaRPr lang="fr-BE" sz="1800" kern="1200" dirty="0"/>
        </a:p>
        <a:p>
          <a:pPr marL="171450" lvl="1" indent="-171450" algn="l" defTabSz="800100">
            <a:lnSpc>
              <a:spcPct val="90000"/>
            </a:lnSpc>
            <a:spcBef>
              <a:spcPct val="0"/>
            </a:spcBef>
            <a:spcAft>
              <a:spcPct val="15000"/>
            </a:spcAft>
            <a:buChar char="•"/>
          </a:pPr>
          <a:r>
            <a:rPr lang="en-US" sz="1800" kern="1200" dirty="0"/>
            <a:t>IZA to contact registrants concerned for interaction in commenting the DD</a:t>
          </a:r>
          <a:endParaRPr lang="fr-BE" sz="1800" kern="1200" dirty="0"/>
        </a:p>
      </dsp:txBody>
      <dsp:txXfrm>
        <a:off x="2934580" y="919111"/>
        <a:ext cx="1928390" cy="3130328"/>
      </dsp:txXfrm>
    </dsp:sp>
    <dsp:sp modelId="{32CBC0FD-F3A2-4A1F-9801-026704E53476}">
      <dsp:nvSpPr>
        <dsp:cNvPr id="0" name=""/>
        <dsp:cNvSpPr/>
      </dsp:nvSpPr>
      <dsp:spPr>
        <a:xfrm>
          <a:off x="5127804" y="2230276"/>
          <a:ext cx="434256" cy="507998"/>
        </a:xfrm>
        <a:prstGeom prst="rightArrow">
          <a:avLst>
            <a:gd name="adj1" fmla="val 60000"/>
            <a:gd name="adj2" fmla="val 50000"/>
          </a:avLst>
        </a:prstGeom>
        <a:gradFill rotWithShape="0">
          <a:gsLst>
            <a:gs pos="0">
              <a:schemeClr val="accent2">
                <a:tint val="60000"/>
                <a:hueOff val="0"/>
                <a:satOff val="0"/>
                <a:lumOff val="0"/>
                <a:alphaOff val="0"/>
                <a:tint val="50000"/>
                <a:satMod val="300000"/>
              </a:schemeClr>
            </a:gs>
            <a:gs pos="35000">
              <a:schemeClr val="accent2">
                <a:tint val="60000"/>
                <a:hueOff val="0"/>
                <a:satOff val="0"/>
                <a:lumOff val="0"/>
                <a:alphaOff val="0"/>
                <a:tint val="37000"/>
                <a:satMod val="300000"/>
              </a:schemeClr>
            </a:gs>
            <a:gs pos="100000">
              <a:schemeClr val="accent2">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5127804" y="2331876"/>
        <a:ext cx="303979" cy="304798"/>
      </dsp:txXfrm>
    </dsp:sp>
    <dsp:sp modelId="{B2CD4EE6-F7DC-4CB8-B4C6-513B18482D27}">
      <dsp:nvSpPr>
        <dsp:cNvPr id="0" name=""/>
        <dsp:cNvSpPr/>
      </dsp:nvSpPr>
      <dsp:spPr>
        <a:xfrm>
          <a:off x="5742318" y="859116"/>
          <a:ext cx="2048380" cy="325031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July 7</a:t>
          </a:r>
          <a:r>
            <a:rPr lang="en-US" sz="2400" kern="1200" baseline="30000" dirty="0"/>
            <a:t>th </a:t>
          </a:r>
          <a:r>
            <a:rPr lang="en-US" sz="2400" kern="1200" dirty="0"/>
            <a:t> 2018</a:t>
          </a:r>
          <a:endParaRPr lang="fr-BE" sz="2400" kern="1200" dirty="0"/>
        </a:p>
        <a:p>
          <a:pPr marL="171450" lvl="1" indent="-171450" algn="l" defTabSz="800100">
            <a:lnSpc>
              <a:spcPct val="90000"/>
            </a:lnSpc>
            <a:spcBef>
              <a:spcPct val="0"/>
            </a:spcBef>
            <a:spcAft>
              <a:spcPct val="15000"/>
            </a:spcAft>
            <a:buChar char="•"/>
          </a:pPr>
          <a:r>
            <a:rPr lang="en-US" sz="1800" kern="1200" dirty="0"/>
            <a:t>Submission of comments on DD</a:t>
          </a:r>
          <a:endParaRPr lang="fr-BE" sz="1800" kern="1200" dirty="0"/>
        </a:p>
      </dsp:txBody>
      <dsp:txXfrm>
        <a:off x="5802313" y="919111"/>
        <a:ext cx="1928390" cy="31303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8A010-7482-4D42-A224-5178F97BF029}">
      <dsp:nvSpPr>
        <dsp:cNvPr id="0" name=""/>
        <dsp:cNvSpPr/>
      </dsp:nvSpPr>
      <dsp:spPr>
        <a:xfrm>
          <a:off x="0" y="570938"/>
          <a:ext cx="225025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ctr" defTabSz="1333500" rtl="0">
            <a:lnSpc>
              <a:spcPct val="90000"/>
            </a:lnSpc>
            <a:spcBef>
              <a:spcPct val="0"/>
            </a:spcBef>
            <a:spcAft>
              <a:spcPct val="35000"/>
            </a:spcAft>
            <a:buNone/>
          </a:pPr>
          <a:r>
            <a:rPr lang="en-GB" sz="3000" b="1" kern="1200" dirty="0">
              <a:solidFill>
                <a:srgbClr val="00B050"/>
              </a:solidFill>
              <a:latin typeface="Calibri" panose="020F0502020204030204" pitchFamily="34" charset="0"/>
              <a:ea typeface="Arial" charset="0"/>
              <a:cs typeface="Calibri" panose="020F0502020204030204" pitchFamily="34" charset="0"/>
            </a:rPr>
            <a:t>9</a:t>
          </a:r>
          <a:r>
            <a:rPr lang="en-GB" sz="3000" b="1" kern="1200" baseline="30000" dirty="0">
              <a:solidFill>
                <a:srgbClr val="00B050"/>
              </a:solidFill>
              <a:latin typeface="Calibri" panose="020F0502020204030204" pitchFamily="34" charset="0"/>
              <a:ea typeface="Arial" charset="0"/>
              <a:cs typeface="Calibri" panose="020F0502020204030204" pitchFamily="34" charset="0"/>
            </a:rPr>
            <a:t>th</a:t>
          </a:r>
          <a:r>
            <a:rPr lang="en-GB" sz="3000" b="1" kern="1200" dirty="0">
              <a:solidFill>
                <a:srgbClr val="00B050"/>
              </a:solidFill>
              <a:latin typeface="Calibri" panose="020F0502020204030204" pitchFamily="34" charset="0"/>
              <a:ea typeface="Arial" charset="0"/>
              <a:cs typeface="Calibri" panose="020F0502020204030204" pitchFamily="34" charset="0"/>
            </a:rPr>
            <a:t> ATP</a:t>
          </a:r>
          <a:endParaRPr lang="fr-BE" sz="3000" b="1" kern="1200" dirty="0">
            <a:solidFill>
              <a:srgbClr val="00B050"/>
            </a:solidFill>
            <a:effectLst>
              <a:outerShdw blurRad="38100" dist="38100" dir="2700000" algn="tl">
                <a:srgbClr val="000000">
                  <a:alpha val="43137"/>
                </a:srgbClr>
              </a:outerShdw>
            </a:effectLst>
          </a:endParaRPr>
        </a:p>
      </dsp:txBody>
      <dsp:txXfrm>
        <a:off x="0" y="570938"/>
        <a:ext cx="2250250" cy="594000"/>
      </dsp:txXfrm>
    </dsp:sp>
    <dsp:sp modelId="{6A190612-AD93-44B4-B5D6-63785EEC8BB0}">
      <dsp:nvSpPr>
        <dsp:cNvPr id="0" name=""/>
        <dsp:cNvSpPr/>
      </dsp:nvSpPr>
      <dsp:spPr>
        <a:xfrm>
          <a:off x="2250249" y="88313"/>
          <a:ext cx="450050" cy="155925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A857C4-5C4E-4873-8410-41ABCB36BAE7}">
      <dsp:nvSpPr>
        <dsp:cNvPr id="0" name=""/>
        <dsp:cNvSpPr/>
      </dsp:nvSpPr>
      <dsp:spPr>
        <a:xfrm>
          <a:off x="2880319" y="88313"/>
          <a:ext cx="6120680" cy="155925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285750" lvl="1" indent="-285750" algn="l" defTabSz="1333500" rtl="0">
            <a:lnSpc>
              <a:spcPct val="90000"/>
            </a:lnSpc>
            <a:spcBef>
              <a:spcPct val="0"/>
            </a:spcBef>
            <a:spcAft>
              <a:spcPct val="15000"/>
            </a:spcAft>
            <a:buNone/>
          </a:pPr>
          <a:r>
            <a:rPr lang="en-GB" sz="3000" kern="1200" dirty="0">
              <a:solidFill>
                <a:srgbClr val="FF0000"/>
              </a:solidFill>
              <a:latin typeface="Calibri" panose="020F0502020204030204" pitchFamily="34" charset="0"/>
              <a:ea typeface="Arial" charset="0"/>
              <a:cs typeface="Calibri" panose="020F0502020204030204" pitchFamily="34" charset="0"/>
            </a:rPr>
            <a:t>Pb powder </a:t>
          </a:r>
          <a:r>
            <a:rPr lang="en-GB" sz="3000" kern="1200" dirty="0">
              <a:latin typeface="Calibri" panose="020F0502020204030204" pitchFamily="34" charset="0"/>
              <a:ea typeface="Arial" charset="0"/>
              <a:cs typeface="Calibri" panose="020F0502020204030204" pitchFamily="34" charset="0"/>
            </a:rPr>
            <a:t>classified as </a:t>
          </a:r>
          <a:r>
            <a:rPr lang="en-GB" sz="3000" kern="1200" dirty="0" err="1">
              <a:latin typeface="Calibri" panose="020F0502020204030204" pitchFamily="34" charset="0"/>
              <a:ea typeface="Arial" charset="0"/>
              <a:cs typeface="Calibri" panose="020F0502020204030204" pitchFamily="34" charset="0"/>
            </a:rPr>
            <a:t>Repr</a:t>
          </a:r>
          <a:r>
            <a:rPr lang="en-GB" sz="3000" kern="1200" dirty="0">
              <a:latin typeface="Calibri" panose="020F0502020204030204" pitchFamily="34" charset="0"/>
              <a:ea typeface="Arial" charset="0"/>
              <a:cs typeface="Calibri" panose="020F0502020204030204" pitchFamily="34" charset="0"/>
            </a:rPr>
            <a:t>. 1A H360D</a:t>
          </a:r>
        </a:p>
        <a:p>
          <a:pPr marL="285750" lvl="1" indent="-285750" algn="l" defTabSz="1333500" rtl="0">
            <a:lnSpc>
              <a:spcPct val="90000"/>
            </a:lnSpc>
            <a:spcBef>
              <a:spcPct val="0"/>
            </a:spcBef>
            <a:spcAft>
              <a:spcPct val="15000"/>
            </a:spcAft>
            <a:buNone/>
          </a:pPr>
          <a:r>
            <a:rPr lang="en-GB" sz="3000" kern="1200" dirty="0">
              <a:solidFill>
                <a:srgbClr val="FF0000"/>
              </a:solidFill>
              <a:latin typeface="Calibri" panose="020F0502020204030204" pitchFamily="34" charset="0"/>
              <a:ea typeface="Arial" charset="0"/>
              <a:cs typeface="Calibri" panose="020F0502020204030204" pitchFamily="34" charset="0"/>
            </a:rPr>
            <a:t>SCL ≥ 0.03%</a:t>
          </a:r>
        </a:p>
      </dsp:txBody>
      <dsp:txXfrm>
        <a:off x="2880319" y="88313"/>
        <a:ext cx="6120680" cy="1559250"/>
      </dsp:txXfrm>
    </dsp:sp>
    <dsp:sp modelId="{B61E8986-D661-4CBF-86A9-D8171D6596C1}">
      <dsp:nvSpPr>
        <dsp:cNvPr id="0" name=""/>
        <dsp:cNvSpPr/>
      </dsp:nvSpPr>
      <dsp:spPr>
        <a:xfrm>
          <a:off x="0" y="2944723"/>
          <a:ext cx="2248052" cy="92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rtl="0">
            <a:lnSpc>
              <a:spcPct val="90000"/>
            </a:lnSpc>
            <a:spcBef>
              <a:spcPct val="0"/>
            </a:spcBef>
            <a:spcAft>
              <a:spcPct val="35000"/>
            </a:spcAft>
            <a:buNone/>
          </a:pPr>
          <a:r>
            <a:rPr lang="en-GB" sz="2800" b="1" kern="1200" dirty="0">
              <a:solidFill>
                <a:srgbClr val="00B050"/>
              </a:solidFill>
              <a:latin typeface="Calibri" panose="020F0502020204030204" pitchFamily="34" charset="0"/>
              <a:ea typeface="Arial" charset="0"/>
              <a:cs typeface="Calibri" panose="020F0502020204030204" pitchFamily="34" charset="0"/>
            </a:rPr>
            <a:t>What about ZnO?</a:t>
          </a:r>
        </a:p>
      </dsp:txBody>
      <dsp:txXfrm>
        <a:off x="0" y="2944723"/>
        <a:ext cx="2248052" cy="928125"/>
      </dsp:txXfrm>
    </dsp:sp>
    <dsp:sp modelId="{9274D17F-3E63-4C31-8C13-73AB8D9D7B9A}">
      <dsp:nvSpPr>
        <dsp:cNvPr id="0" name=""/>
        <dsp:cNvSpPr/>
      </dsp:nvSpPr>
      <dsp:spPr>
        <a:xfrm>
          <a:off x="2248052" y="1755563"/>
          <a:ext cx="449610" cy="3306445"/>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E870C3-25F4-4DF2-9D3D-02E19C33C4DC}">
      <dsp:nvSpPr>
        <dsp:cNvPr id="0" name=""/>
        <dsp:cNvSpPr/>
      </dsp:nvSpPr>
      <dsp:spPr>
        <a:xfrm>
          <a:off x="2877507" y="1755563"/>
          <a:ext cx="6114702" cy="3306445"/>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285750" lvl="1" indent="-285750" algn="l" defTabSz="1333500" rtl="0">
            <a:lnSpc>
              <a:spcPct val="90000"/>
            </a:lnSpc>
            <a:spcBef>
              <a:spcPct val="0"/>
            </a:spcBef>
            <a:spcAft>
              <a:spcPct val="15000"/>
            </a:spcAft>
            <a:buChar char="•"/>
          </a:pPr>
          <a:r>
            <a:rPr lang="en-GB" sz="3000" kern="1200" dirty="0">
              <a:latin typeface="Calibri" panose="020F0502020204030204" pitchFamily="34" charset="0"/>
              <a:ea typeface="Arial" charset="0"/>
              <a:cs typeface="Calibri" panose="020F0502020204030204" pitchFamily="34" charset="0"/>
            </a:rPr>
            <a:t>In ZnO, Pb is present as </a:t>
          </a:r>
          <a:r>
            <a:rPr lang="en-GB" sz="3000" kern="1200" dirty="0" err="1">
              <a:latin typeface="Calibri" panose="020F0502020204030204" pitchFamily="34" charset="0"/>
              <a:ea typeface="Arial" charset="0"/>
              <a:cs typeface="Calibri" panose="020F0502020204030204" pitchFamily="34" charset="0"/>
            </a:rPr>
            <a:t>PbO</a:t>
          </a:r>
          <a:endParaRPr lang="en-GB" sz="3000" kern="1200" dirty="0">
            <a:solidFill>
              <a:srgbClr val="00B050"/>
            </a:solidFill>
            <a:latin typeface="Calibri" panose="020F0502020204030204" pitchFamily="34" charset="0"/>
            <a:ea typeface="Arial" charset="0"/>
            <a:cs typeface="Calibri" panose="020F0502020204030204" pitchFamily="34" charset="0"/>
          </a:endParaRPr>
        </a:p>
        <a:p>
          <a:pPr marL="285750" lvl="1" indent="-285750" algn="l" defTabSz="1333500" rtl="0">
            <a:lnSpc>
              <a:spcPct val="90000"/>
            </a:lnSpc>
            <a:spcBef>
              <a:spcPct val="0"/>
            </a:spcBef>
            <a:spcAft>
              <a:spcPct val="15000"/>
            </a:spcAft>
            <a:buChar char="•"/>
          </a:pPr>
          <a:r>
            <a:rPr lang="en-GB" sz="3000" kern="1200" dirty="0" err="1">
              <a:solidFill>
                <a:srgbClr val="1B2693"/>
              </a:solidFill>
              <a:latin typeface="Calibri" panose="020F0502020204030204" pitchFamily="34" charset="0"/>
              <a:ea typeface="Arial" charset="0"/>
              <a:cs typeface="Calibri" panose="020F0502020204030204" pitchFamily="34" charset="0"/>
            </a:rPr>
            <a:t>PbO</a:t>
          </a:r>
          <a:r>
            <a:rPr lang="en-GB" sz="3000" kern="1200" dirty="0">
              <a:latin typeface="Calibri" panose="020F0502020204030204" pitchFamily="34" charset="0"/>
              <a:ea typeface="Arial" charset="0"/>
              <a:cs typeface="Calibri" panose="020F0502020204030204" pitchFamily="34" charset="0"/>
            </a:rPr>
            <a:t> is classified in item “lead compounds” in CLP with </a:t>
          </a:r>
          <a:r>
            <a:rPr lang="en-GB" sz="3000" kern="1200" dirty="0">
              <a:solidFill>
                <a:srgbClr val="1B2693"/>
              </a:solidFill>
              <a:latin typeface="Calibri" panose="020F0502020204030204" pitchFamily="34" charset="0"/>
              <a:ea typeface="Arial" charset="0"/>
              <a:cs typeface="Calibri" panose="020F0502020204030204" pitchFamily="34" charset="0"/>
            </a:rPr>
            <a:t>CL ≥ 0.3%</a:t>
          </a:r>
        </a:p>
        <a:p>
          <a:pPr marL="285750" lvl="1" indent="-285750" algn="l" defTabSz="1333500" rtl="0">
            <a:lnSpc>
              <a:spcPct val="90000"/>
            </a:lnSpc>
            <a:spcBef>
              <a:spcPct val="0"/>
            </a:spcBef>
            <a:spcAft>
              <a:spcPct val="15000"/>
            </a:spcAft>
            <a:buChar char="•"/>
          </a:pPr>
          <a:r>
            <a:rPr lang="en-US" sz="3000" kern="1200" dirty="0">
              <a:latin typeface="Calibri" panose="020F0502020204030204" pitchFamily="34" charset="0"/>
              <a:cs typeface="Calibri" panose="020F0502020204030204" pitchFamily="34" charset="0"/>
            </a:rPr>
            <a:t>exposure is to </a:t>
          </a:r>
          <a:r>
            <a:rPr lang="en-US" sz="3000" b="1" kern="1200" dirty="0" err="1">
              <a:latin typeface="Calibri" panose="020F0502020204030204" pitchFamily="34" charset="0"/>
              <a:cs typeface="Calibri" panose="020F0502020204030204" pitchFamily="34" charset="0"/>
            </a:rPr>
            <a:t>PbO</a:t>
          </a:r>
          <a:r>
            <a:rPr lang="en-US" sz="3000" kern="1200" dirty="0">
              <a:latin typeface="Calibri" panose="020F0502020204030204" pitchFamily="34" charset="0"/>
              <a:cs typeface="Calibri" panose="020F0502020204030204" pitchFamily="34" charset="0"/>
            </a:rPr>
            <a:t> and it is the compound that </a:t>
          </a:r>
          <a:r>
            <a:rPr lang="en-US" sz="3000" b="1" kern="1200" dirty="0">
              <a:latin typeface="Calibri" panose="020F0502020204030204" pitchFamily="34" charset="0"/>
              <a:cs typeface="Calibri" panose="020F0502020204030204" pitchFamily="34" charset="0"/>
            </a:rPr>
            <a:t>should be taken into consideration when classifying and assessing the risk</a:t>
          </a:r>
          <a:endParaRPr lang="en-GB" sz="3000" b="1" kern="1200" dirty="0">
            <a:latin typeface="Calibri" panose="020F0502020204030204" pitchFamily="34" charset="0"/>
            <a:ea typeface="Arial" charset="0"/>
            <a:cs typeface="Calibri" panose="020F0502020204030204" pitchFamily="34" charset="0"/>
          </a:endParaRPr>
        </a:p>
      </dsp:txBody>
      <dsp:txXfrm>
        <a:off x="2877507" y="1755563"/>
        <a:ext cx="6114702" cy="3306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3F29D-6698-4A50-96D4-7CEEC1245B5C}">
      <dsp:nvSpPr>
        <dsp:cNvPr id="0" name=""/>
        <dsp:cNvSpPr/>
      </dsp:nvSpPr>
      <dsp:spPr>
        <a:xfrm>
          <a:off x="0" y="0"/>
          <a:ext cx="6739948" cy="1171397"/>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GB" sz="2000" kern="1200" dirty="0"/>
            <a:t>Health assessment of zinc salts in oral hygiene products and toothpaste. </a:t>
          </a:r>
          <a:r>
            <a:rPr lang="en-GB" sz="2000" kern="1200" dirty="0" err="1"/>
            <a:t>BfR</a:t>
          </a:r>
          <a:r>
            <a:rPr lang="en-GB" sz="2000" kern="1200" dirty="0"/>
            <a:t> July 2014</a:t>
          </a:r>
          <a:endParaRPr lang="fr-BE" sz="2000" b="0" kern="1200" dirty="0"/>
        </a:p>
      </dsp:txBody>
      <dsp:txXfrm>
        <a:off x="34309" y="34309"/>
        <a:ext cx="5376936" cy="1102779"/>
      </dsp:txXfrm>
    </dsp:sp>
    <dsp:sp modelId="{03AC7BDD-2ED4-4FAC-BC58-1E090A3942E3}">
      <dsp:nvSpPr>
        <dsp:cNvPr id="0" name=""/>
        <dsp:cNvSpPr/>
      </dsp:nvSpPr>
      <dsp:spPr>
        <a:xfrm>
          <a:off x="564470" y="1384379"/>
          <a:ext cx="6739948" cy="1171397"/>
        </a:xfrm>
        <a:prstGeom prst="roundRect">
          <a:avLst>
            <a:gd name="adj" fmla="val 10000"/>
          </a:avLst>
        </a:prstGeom>
        <a:gradFill rotWithShape="0">
          <a:gsLst>
            <a:gs pos="0">
              <a:schemeClr val="accent5">
                <a:hueOff val="1085675"/>
                <a:satOff val="3732"/>
                <a:lumOff val="-17909"/>
                <a:alphaOff val="0"/>
                <a:tint val="50000"/>
                <a:satMod val="300000"/>
              </a:schemeClr>
            </a:gs>
            <a:gs pos="35000">
              <a:schemeClr val="accent5">
                <a:hueOff val="1085675"/>
                <a:satOff val="3732"/>
                <a:lumOff val="-17909"/>
                <a:alphaOff val="0"/>
                <a:tint val="37000"/>
                <a:satMod val="300000"/>
              </a:schemeClr>
            </a:gs>
            <a:gs pos="100000">
              <a:schemeClr val="accent5">
                <a:hueOff val="1085675"/>
                <a:satOff val="3732"/>
                <a:lumOff val="-1790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Consumer safety and exposure assessment for zinc in oral care products. Cosmetics Europe. February 2016</a:t>
          </a:r>
          <a:endParaRPr lang="fr-BE" sz="2000" b="0" kern="1200" dirty="0"/>
        </a:p>
      </dsp:txBody>
      <dsp:txXfrm>
        <a:off x="598779" y="1418688"/>
        <a:ext cx="5345451" cy="1102779"/>
      </dsp:txXfrm>
    </dsp:sp>
    <dsp:sp modelId="{AFD78921-8B6C-446B-94D8-E957C74F8C2F}">
      <dsp:nvSpPr>
        <dsp:cNvPr id="0" name=""/>
        <dsp:cNvSpPr/>
      </dsp:nvSpPr>
      <dsp:spPr>
        <a:xfrm>
          <a:off x="1120516" y="2768758"/>
          <a:ext cx="6739948" cy="1171397"/>
        </a:xfrm>
        <a:prstGeom prst="roundRect">
          <a:avLst>
            <a:gd name="adj" fmla="val 10000"/>
          </a:avLst>
        </a:prstGeom>
        <a:gradFill rotWithShape="0">
          <a:gsLst>
            <a:gs pos="0">
              <a:schemeClr val="accent5">
                <a:hueOff val="2171351"/>
                <a:satOff val="7464"/>
                <a:lumOff val="-35817"/>
                <a:alphaOff val="0"/>
                <a:tint val="50000"/>
                <a:satMod val="300000"/>
              </a:schemeClr>
            </a:gs>
            <a:gs pos="35000">
              <a:schemeClr val="accent5">
                <a:hueOff val="2171351"/>
                <a:satOff val="7464"/>
                <a:lumOff val="-35817"/>
                <a:alphaOff val="0"/>
                <a:tint val="37000"/>
                <a:satMod val="300000"/>
              </a:schemeClr>
            </a:gs>
            <a:gs pos="100000">
              <a:schemeClr val="accent5">
                <a:hueOff val="2171351"/>
                <a:satOff val="7464"/>
                <a:lumOff val="-358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GB" sz="2000" b="1" kern="1200"/>
            <a:t>COM </a:t>
          </a:r>
          <a:r>
            <a:rPr lang="en-GB" sz="2000" b="1" kern="1200" dirty="0"/>
            <a:t>Request for a scientific opinion (SCCS): </a:t>
          </a:r>
          <a:r>
            <a:rPr lang="en-GB" sz="2000" b="0" kern="1200" dirty="0"/>
            <a:t>Submission I on water-soluble Zinc salts used in oral products</a:t>
          </a:r>
          <a:endParaRPr lang="fr-BE" sz="2000" b="0" kern="1200" dirty="0"/>
        </a:p>
      </dsp:txBody>
      <dsp:txXfrm>
        <a:off x="1154825" y="2803067"/>
        <a:ext cx="5353876" cy="1102779"/>
      </dsp:txXfrm>
    </dsp:sp>
    <dsp:sp modelId="{28376620-0E9E-49A3-9F55-FFEEC1C67A93}">
      <dsp:nvSpPr>
        <dsp:cNvPr id="0" name=""/>
        <dsp:cNvSpPr/>
      </dsp:nvSpPr>
      <dsp:spPr>
        <a:xfrm>
          <a:off x="1684987" y="4153137"/>
          <a:ext cx="6739948" cy="1171397"/>
        </a:xfrm>
        <a:prstGeom prst="roundRect">
          <a:avLst>
            <a:gd name="adj" fmla="val 10000"/>
          </a:avLst>
        </a:prstGeom>
        <a:gradFill rotWithShape="0">
          <a:gsLst>
            <a:gs pos="0">
              <a:schemeClr val="accent5">
                <a:hueOff val="3257026"/>
                <a:satOff val="11196"/>
                <a:lumOff val="-53726"/>
                <a:alphaOff val="0"/>
                <a:tint val="50000"/>
                <a:satMod val="300000"/>
              </a:schemeClr>
            </a:gs>
            <a:gs pos="35000">
              <a:schemeClr val="accent5">
                <a:hueOff val="3257026"/>
                <a:satOff val="11196"/>
                <a:lumOff val="-53726"/>
                <a:alphaOff val="0"/>
                <a:tint val="37000"/>
                <a:satMod val="300000"/>
              </a:schemeClr>
            </a:gs>
            <a:gs pos="100000">
              <a:schemeClr val="accent5">
                <a:hueOff val="3257026"/>
                <a:satOff val="11196"/>
                <a:lumOff val="-5372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t>Public consultation on opinion (deadline May 12, 2017)</a:t>
          </a:r>
          <a:endParaRPr lang="fr-BE" sz="2000" kern="1200" dirty="0"/>
        </a:p>
      </dsp:txBody>
      <dsp:txXfrm>
        <a:off x="1719296" y="4187446"/>
        <a:ext cx="5345451" cy="1102779"/>
      </dsp:txXfrm>
    </dsp:sp>
    <dsp:sp modelId="{9C1072A7-B678-405E-9A90-30DE97FE6985}">
      <dsp:nvSpPr>
        <dsp:cNvPr id="0" name=""/>
        <dsp:cNvSpPr/>
      </dsp:nvSpPr>
      <dsp:spPr>
        <a:xfrm>
          <a:off x="5978540" y="897184"/>
          <a:ext cx="761408" cy="761408"/>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GB" sz="3200" kern="1200"/>
        </a:p>
      </dsp:txBody>
      <dsp:txXfrm>
        <a:off x="6149857" y="897184"/>
        <a:ext cx="418774" cy="572960"/>
      </dsp:txXfrm>
    </dsp:sp>
    <dsp:sp modelId="{98913CCB-AA8A-4E01-AAE5-F2B0F2C5F875}">
      <dsp:nvSpPr>
        <dsp:cNvPr id="0" name=""/>
        <dsp:cNvSpPr/>
      </dsp:nvSpPr>
      <dsp:spPr>
        <a:xfrm>
          <a:off x="6543011" y="2281563"/>
          <a:ext cx="761408" cy="761408"/>
        </a:xfrm>
        <a:prstGeom prst="downArrow">
          <a:avLst>
            <a:gd name="adj1" fmla="val 55000"/>
            <a:gd name="adj2" fmla="val 45000"/>
          </a:avLst>
        </a:prstGeom>
        <a:solidFill>
          <a:schemeClr val="accent5">
            <a:tint val="40000"/>
            <a:alpha val="90000"/>
            <a:hueOff val="1622542"/>
            <a:satOff val="-11507"/>
            <a:lumOff val="-6548"/>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714328" y="2281563"/>
        <a:ext cx="418774" cy="572960"/>
      </dsp:txXfrm>
    </dsp:sp>
    <dsp:sp modelId="{C68AB850-5304-4CFA-A0C8-34A75F2F1F7C}">
      <dsp:nvSpPr>
        <dsp:cNvPr id="0" name=""/>
        <dsp:cNvSpPr/>
      </dsp:nvSpPr>
      <dsp:spPr>
        <a:xfrm>
          <a:off x="7099056" y="3665942"/>
          <a:ext cx="761408" cy="761408"/>
        </a:xfrm>
        <a:prstGeom prst="downArrow">
          <a:avLst>
            <a:gd name="adj1" fmla="val 55000"/>
            <a:gd name="adj2" fmla="val 45000"/>
          </a:avLst>
        </a:prstGeom>
        <a:solidFill>
          <a:schemeClr val="accent5">
            <a:tint val="40000"/>
            <a:alpha val="90000"/>
            <a:hueOff val="3245083"/>
            <a:satOff val="-23015"/>
            <a:lumOff val="-13095"/>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270373" y="3665942"/>
        <a:ext cx="418774" cy="5729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4769" cy="497051"/>
          </a:xfrm>
          <a:prstGeom prst="rect">
            <a:avLst/>
          </a:prstGeom>
        </p:spPr>
        <p:txBody>
          <a:bodyPr vert="horz" lIns="92702" tIns="46351" rIns="92702" bIns="46351" rtlCol="0"/>
          <a:lstStyle>
            <a:lvl1pPr algn="l">
              <a:defRPr sz="1200"/>
            </a:lvl1pPr>
          </a:lstStyle>
          <a:p>
            <a:pPr>
              <a:defRPr/>
            </a:pPr>
            <a:endParaRPr lang="en-US"/>
          </a:p>
        </p:txBody>
      </p:sp>
      <p:sp>
        <p:nvSpPr>
          <p:cNvPr id="3" name="Date Placeholder 2"/>
          <p:cNvSpPr>
            <a:spLocks noGrp="1"/>
          </p:cNvSpPr>
          <p:nvPr>
            <p:ph type="dt" sz="quarter" idx="1"/>
          </p:nvPr>
        </p:nvSpPr>
        <p:spPr>
          <a:xfrm>
            <a:off x="3848113" y="1"/>
            <a:ext cx="2944768" cy="497051"/>
          </a:xfrm>
          <a:prstGeom prst="rect">
            <a:avLst/>
          </a:prstGeom>
        </p:spPr>
        <p:txBody>
          <a:bodyPr vert="horz" lIns="92702" tIns="46351" rIns="92702" bIns="46351" rtlCol="0"/>
          <a:lstStyle>
            <a:lvl1pPr algn="r">
              <a:defRPr sz="1200"/>
            </a:lvl1pPr>
          </a:lstStyle>
          <a:p>
            <a:pPr>
              <a:defRPr/>
            </a:pPr>
            <a:fld id="{444A86DE-FD9E-4F61-AA85-0ACCC100CA8B}" type="datetimeFigureOut">
              <a:rPr lang="en-US"/>
              <a:pPr>
                <a:defRPr/>
              </a:pPr>
              <a:t>9/28/2018</a:t>
            </a:fld>
            <a:endParaRPr lang="en-US"/>
          </a:p>
        </p:txBody>
      </p:sp>
      <p:sp>
        <p:nvSpPr>
          <p:cNvPr id="4" name="Footer Placeholder 3"/>
          <p:cNvSpPr>
            <a:spLocks noGrp="1"/>
          </p:cNvSpPr>
          <p:nvPr>
            <p:ph type="ftr" sz="quarter" idx="2"/>
          </p:nvPr>
        </p:nvSpPr>
        <p:spPr>
          <a:xfrm>
            <a:off x="1" y="9432748"/>
            <a:ext cx="2944769" cy="497051"/>
          </a:xfrm>
          <a:prstGeom prst="rect">
            <a:avLst/>
          </a:prstGeom>
        </p:spPr>
        <p:txBody>
          <a:bodyPr vert="horz" lIns="92702" tIns="46351" rIns="92702" bIns="46351"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48113" y="9432748"/>
            <a:ext cx="2944768" cy="497051"/>
          </a:xfrm>
          <a:prstGeom prst="rect">
            <a:avLst/>
          </a:prstGeom>
        </p:spPr>
        <p:txBody>
          <a:bodyPr vert="horz" lIns="92702" tIns="46351" rIns="92702" bIns="46351" rtlCol="0" anchor="b"/>
          <a:lstStyle>
            <a:lvl1pPr algn="r">
              <a:defRPr sz="1200"/>
            </a:lvl1pPr>
          </a:lstStyle>
          <a:p>
            <a:pPr>
              <a:defRPr/>
            </a:pPr>
            <a:fld id="{FEF88619-A392-4107-8E67-CB88A0F33437}" type="slidenum">
              <a:rPr lang="en-US"/>
              <a:pPr>
                <a:defRPr/>
              </a:pPr>
              <a:t>‹#›</a:t>
            </a:fld>
            <a:endParaRPr lang="en-US"/>
          </a:p>
        </p:txBody>
      </p:sp>
    </p:spTree>
    <p:extLst>
      <p:ext uri="{BB962C8B-B14F-4D97-AF65-F5344CB8AC3E}">
        <p14:creationId xmlns:p14="http://schemas.microsoft.com/office/powerpoint/2010/main" val="40646455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44769" cy="497051"/>
          </a:xfrm>
          <a:prstGeom prst="rect">
            <a:avLst/>
          </a:prstGeom>
          <a:noFill/>
          <a:ln w="9525">
            <a:noFill/>
            <a:miter lim="800000"/>
            <a:headEnd/>
            <a:tailEnd/>
          </a:ln>
          <a:effectLst/>
        </p:spPr>
        <p:txBody>
          <a:bodyPr vert="horz" wrap="square" lIns="92101" tIns="46049" rIns="92101" bIns="46049" numCol="1" anchor="t" anchorCtr="0" compatLnSpc="1">
            <a:prstTxWarp prst="textNoShape">
              <a:avLst/>
            </a:prstTxWarp>
          </a:bodyPr>
          <a:lstStyle>
            <a:lvl1pPr defTabSz="918972">
              <a:defRPr sz="1200"/>
            </a:lvl1pPr>
          </a:lstStyle>
          <a:p>
            <a:pPr>
              <a:defRPr/>
            </a:pPr>
            <a:endParaRPr lang="nl-BE"/>
          </a:p>
        </p:txBody>
      </p:sp>
      <p:sp>
        <p:nvSpPr>
          <p:cNvPr id="6147" name="Rectangle 3"/>
          <p:cNvSpPr>
            <a:spLocks noGrp="1" noChangeArrowheads="1"/>
          </p:cNvSpPr>
          <p:nvPr>
            <p:ph type="dt" idx="1"/>
          </p:nvPr>
        </p:nvSpPr>
        <p:spPr bwMode="auto">
          <a:xfrm>
            <a:off x="3848113" y="1"/>
            <a:ext cx="2944768" cy="497051"/>
          </a:xfrm>
          <a:prstGeom prst="rect">
            <a:avLst/>
          </a:prstGeom>
          <a:noFill/>
          <a:ln w="9525">
            <a:noFill/>
            <a:miter lim="800000"/>
            <a:headEnd/>
            <a:tailEnd/>
          </a:ln>
          <a:effectLst/>
        </p:spPr>
        <p:txBody>
          <a:bodyPr vert="horz" wrap="square" lIns="92101" tIns="46049" rIns="92101" bIns="46049" numCol="1" anchor="t" anchorCtr="0" compatLnSpc="1">
            <a:prstTxWarp prst="textNoShape">
              <a:avLst/>
            </a:prstTxWarp>
          </a:bodyPr>
          <a:lstStyle>
            <a:lvl1pPr algn="r" defTabSz="918972">
              <a:defRPr sz="1200"/>
            </a:lvl1pPr>
          </a:lstStyle>
          <a:p>
            <a:pPr>
              <a:defRPr/>
            </a:pPr>
            <a:endParaRPr lang="nl-BE"/>
          </a:p>
        </p:txBody>
      </p:sp>
      <p:sp>
        <p:nvSpPr>
          <p:cNvPr id="31748" name="Rectangle 4"/>
          <p:cNvSpPr>
            <a:spLocks noGrp="1" noRot="1" noChangeAspect="1" noChangeArrowheads="1" noTextEdit="1"/>
          </p:cNvSpPr>
          <p:nvPr>
            <p:ph type="sldImg" idx="2"/>
          </p:nvPr>
        </p:nvSpPr>
        <p:spPr bwMode="auto">
          <a:xfrm>
            <a:off x="915988" y="744538"/>
            <a:ext cx="4964112" cy="3724275"/>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1556" y="4718778"/>
            <a:ext cx="5434627" cy="4468649"/>
          </a:xfrm>
          <a:prstGeom prst="rect">
            <a:avLst/>
          </a:prstGeom>
          <a:noFill/>
          <a:ln w="9525">
            <a:noFill/>
            <a:miter lim="800000"/>
            <a:headEnd/>
            <a:tailEnd/>
          </a:ln>
          <a:effectLst/>
        </p:spPr>
        <p:txBody>
          <a:bodyPr vert="horz" wrap="square" lIns="92101" tIns="46049" rIns="92101" bIns="46049" numCol="1" anchor="t" anchorCtr="0" compatLnSpc="1">
            <a:prstTxWarp prst="textNoShape">
              <a:avLst/>
            </a:prstTxWarp>
          </a:bodyPr>
          <a:lstStyle/>
          <a:p>
            <a:pPr lvl="0"/>
            <a:r>
              <a:rPr lang="nl-BE" noProof="0"/>
              <a:t>Click to edit Master text styles</a:t>
            </a:r>
          </a:p>
          <a:p>
            <a:pPr lvl="1"/>
            <a:r>
              <a:rPr lang="nl-BE" noProof="0"/>
              <a:t>Second level</a:t>
            </a:r>
          </a:p>
          <a:p>
            <a:pPr lvl="2"/>
            <a:r>
              <a:rPr lang="nl-BE" noProof="0"/>
              <a:t>Third level</a:t>
            </a:r>
          </a:p>
          <a:p>
            <a:pPr lvl="3"/>
            <a:r>
              <a:rPr lang="nl-BE" noProof="0"/>
              <a:t>Fourth level</a:t>
            </a:r>
          </a:p>
          <a:p>
            <a:pPr lvl="4"/>
            <a:r>
              <a:rPr lang="nl-BE" noProof="0"/>
              <a:t>Fifth level</a:t>
            </a:r>
          </a:p>
        </p:txBody>
      </p:sp>
      <p:sp>
        <p:nvSpPr>
          <p:cNvPr id="6150" name="Rectangle 6"/>
          <p:cNvSpPr>
            <a:spLocks noGrp="1" noChangeArrowheads="1"/>
          </p:cNvSpPr>
          <p:nvPr>
            <p:ph type="ftr" sz="quarter" idx="4"/>
          </p:nvPr>
        </p:nvSpPr>
        <p:spPr bwMode="auto">
          <a:xfrm>
            <a:off x="1" y="9432748"/>
            <a:ext cx="2944769" cy="497051"/>
          </a:xfrm>
          <a:prstGeom prst="rect">
            <a:avLst/>
          </a:prstGeom>
          <a:noFill/>
          <a:ln w="9525">
            <a:noFill/>
            <a:miter lim="800000"/>
            <a:headEnd/>
            <a:tailEnd/>
          </a:ln>
          <a:effectLst/>
        </p:spPr>
        <p:txBody>
          <a:bodyPr vert="horz" wrap="square" lIns="92101" tIns="46049" rIns="92101" bIns="46049" numCol="1" anchor="b" anchorCtr="0" compatLnSpc="1">
            <a:prstTxWarp prst="textNoShape">
              <a:avLst/>
            </a:prstTxWarp>
          </a:bodyPr>
          <a:lstStyle>
            <a:lvl1pPr defTabSz="918972">
              <a:defRPr sz="1200"/>
            </a:lvl1pPr>
          </a:lstStyle>
          <a:p>
            <a:pPr>
              <a:defRPr/>
            </a:pPr>
            <a:endParaRPr lang="nl-BE"/>
          </a:p>
        </p:txBody>
      </p:sp>
      <p:sp>
        <p:nvSpPr>
          <p:cNvPr id="6151" name="Rectangle 7"/>
          <p:cNvSpPr>
            <a:spLocks noGrp="1" noChangeArrowheads="1"/>
          </p:cNvSpPr>
          <p:nvPr>
            <p:ph type="sldNum" sz="quarter" idx="5"/>
          </p:nvPr>
        </p:nvSpPr>
        <p:spPr bwMode="auto">
          <a:xfrm>
            <a:off x="3848113" y="9432748"/>
            <a:ext cx="2944768" cy="497051"/>
          </a:xfrm>
          <a:prstGeom prst="rect">
            <a:avLst/>
          </a:prstGeom>
          <a:noFill/>
          <a:ln w="9525">
            <a:noFill/>
            <a:miter lim="800000"/>
            <a:headEnd/>
            <a:tailEnd/>
          </a:ln>
          <a:effectLst/>
        </p:spPr>
        <p:txBody>
          <a:bodyPr vert="horz" wrap="square" lIns="92101" tIns="46049" rIns="92101" bIns="46049" numCol="1" anchor="b" anchorCtr="0" compatLnSpc="1">
            <a:prstTxWarp prst="textNoShape">
              <a:avLst/>
            </a:prstTxWarp>
          </a:bodyPr>
          <a:lstStyle>
            <a:lvl1pPr algn="r" defTabSz="918972">
              <a:defRPr sz="1200"/>
            </a:lvl1pPr>
          </a:lstStyle>
          <a:p>
            <a:pPr>
              <a:defRPr/>
            </a:pPr>
            <a:fld id="{8FF96027-5927-40D6-901A-6719859DA659}" type="slidenum">
              <a:rPr lang="nl-BE"/>
              <a:pPr>
                <a:defRPr/>
              </a:pPr>
              <a:t>‹#›</a:t>
            </a:fld>
            <a:endParaRPr lang="nl-BE"/>
          </a:p>
        </p:txBody>
      </p:sp>
    </p:spTree>
    <p:extLst>
      <p:ext uri="{BB962C8B-B14F-4D97-AF65-F5344CB8AC3E}">
        <p14:creationId xmlns:p14="http://schemas.microsoft.com/office/powerpoint/2010/main" val="265694606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endParaRPr lang="fr-BE"/>
          </a:p>
        </p:txBody>
      </p:sp>
      <p:sp>
        <p:nvSpPr>
          <p:cNvPr id="32772" name="Slide Number Placeholder 3"/>
          <p:cNvSpPr>
            <a:spLocks noGrp="1"/>
          </p:cNvSpPr>
          <p:nvPr>
            <p:ph type="sldNum" sz="quarter" idx="5"/>
          </p:nvPr>
        </p:nvSpPr>
        <p:spPr>
          <a:noFill/>
        </p:spPr>
        <p:txBody>
          <a:bodyPr/>
          <a:lstStyle/>
          <a:p>
            <a:fld id="{4E99BDFF-1E88-4631-BA13-BEA7E8F2BDD9}" type="slidenum">
              <a:rPr lang="nl-BE" smtClean="0"/>
              <a:pPr/>
              <a:t>1</a:t>
            </a:fld>
            <a:endParaRPr lang="nl-B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GB"/>
          </a:p>
        </p:txBody>
      </p:sp>
      <p:sp>
        <p:nvSpPr>
          <p:cNvPr id="34820" name="Slide Number Placeholder 3"/>
          <p:cNvSpPr>
            <a:spLocks noGrp="1"/>
          </p:cNvSpPr>
          <p:nvPr>
            <p:ph type="sldNum" sz="quarter" idx="5"/>
          </p:nvPr>
        </p:nvSpPr>
        <p:spPr>
          <a:noFill/>
        </p:spPr>
        <p:txBody>
          <a:bodyPr/>
          <a:lstStyle/>
          <a:p>
            <a:fld id="{A29A5129-DED1-4FCB-AF9A-80C36F995EE4}" type="slidenum">
              <a:rPr lang="nl-BE" smtClean="0"/>
              <a:pPr/>
              <a:t>10</a:t>
            </a:fld>
            <a:endParaRPr lang="nl-BE"/>
          </a:p>
        </p:txBody>
      </p:sp>
    </p:spTree>
    <p:extLst>
      <p:ext uri="{BB962C8B-B14F-4D97-AF65-F5344CB8AC3E}">
        <p14:creationId xmlns:p14="http://schemas.microsoft.com/office/powerpoint/2010/main" val="588719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GB"/>
          </a:p>
        </p:txBody>
      </p:sp>
      <p:sp>
        <p:nvSpPr>
          <p:cNvPr id="34820" name="Slide Number Placeholder 3"/>
          <p:cNvSpPr>
            <a:spLocks noGrp="1"/>
          </p:cNvSpPr>
          <p:nvPr>
            <p:ph type="sldNum" sz="quarter" idx="5"/>
          </p:nvPr>
        </p:nvSpPr>
        <p:spPr>
          <a:noFill/>
        </p:spPr>
        <p:txBody>
          <a:bodyPr/>
          <a:lstStyle/>
          <a:p>
            <a:fld id="{A29A5129-DED1-4FCB-AF9A-80C36F995EE4}" type="slidenum">
              <a:rPr lang="nl-BE" smtClean="0"/>
              <a:pPr/>
              <a:t>11</a:t>
            </a:fld>
            <a:endParaRPr lang="nl-BE"/>
          </a:p>
        </p:txBody>
      </p:sp>
    </p:spTree>
    <p:extLst>
      <p:ext uri="{BB962C8B-B14F-4D97-AF65-F5344CB8AC3E}">
        <p14:creationId xmlns:p14="http://schemas.microsoft.com/office/powerpoint/2010/main" val="2626718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12</a:t>
            </a:fld>
            <a:endParaRPr lang="nl-B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13</a:t>
            </a:fld>
            <a:endParaRPr lang="nl-B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14</a:t>
            </a:fld>
            <a:endParaRPr lang="nl-BE"/>
          </a:p>
        </p:txBody>
      </p:sp>
    </p:spTree>
    <p:extLst>
      <p:ext uri="{BB962C8B-B14F-4D97-AF65-F5344CB8AC3E}">
        <p14:creationId xmlns:p14="http://schemas.microsoft.com/office/powerpoint/2010/main" val="365293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16</a:t>
            </a:fld>
            <a:endParaRPr lang="nl-BE"/>
          </a:p>
        </p:txBody>
      </p:sp>
    </p:spTree>
    <p:extLst>
      <p:ext uri="{BB962C8B-B14F-4D97-AF65-F5344CB8AC3E}">
        <p14:creationId xmlns:p14="http://schemas.microsoft.com/office/powerpoint/2010/main" val="3513077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17</a:t>
            </a:fld>
            <a:endParaRPr lang="nl-BE"/>
          </a:p>
        </p:txBody>
      </p:sp>
    </p:spTree>
    <p:extLst>
      <p:ext uri="{BB962C8B-B14F-4D97-AF65-F5344CB8AC3E}">
        <p14:creationId xmlns:p14="http://schemas.microsoft.com/office/powerpoint/2010/main" val="457773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18</a:t>
            </a:fld>
            <a:endParaRPr lang="nl-BE"/>
          </a:p>
        </p:txBody>
      </p:sp>
    </p:spTree>
    <p:extLst>
      <p:ext uri="{BB962C8B-B14F-4D97-AF65-F5344CB8AC3E}">
        <p14:creationId xmlns:p14="http://schemas.microsoft.com/office/powerpoint/2010/main" val="2758792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22</a:t>
            </a:fld>
            <a:endParaRPr lang="nl-BE"/>
          </a:p>
        </p:txBody>
      </p:sp>
    </p:spTree>
    <p:extLst>
      <p:ext uri="{BB962C8B-B14F-4D97-AF65-F5344CB8AC3E}">
        <p14:creationId xmlns:p14="http://schemas.microsoft.com/office/powerpoint/2010/main" val="1882790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23</a:t>
            </a:fld>
            <a:endParaRPr lang="nl-BE"/>
          </a:p>
        </p:txBody>
      </p:sp>
    </p:spTree>
    <p:extLst>
      <p:ext uri="{BB962C8B-B14F-4D97-AF65-F5344CB8AC3E}">
        <p14:creationId xmlns:p14="http://schemas.microsoft.com/office/powerpoint/2010/main" val="516699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en-GB"/>
          </a:p>
        </p:txBody>
      </p:sp>
      <p:sp>
        <p:nvSpPr>
          <p:cNvPr id="33796" name="Slide Number Placeholder 3"/>
          <p:cNvSpPr>
            <a:spLocks noGrp="1"/>
          </p:cNvSpPr>
          <p:nvPr>
            <p:ph type="sldNum" sz="quarter" idx="5"/>
          </p:nvPr>
        </p:nvSpPr>
        <p:spPr>
          <a:noFill/>
        </p:spPr>
        <p:txBody>
          <a:bodyPr/>
          <a:lstStyle/>
          <a:p>
            <a:fld id="{82CDAB43-F305-48AD-B410-B9EBEAD98D35}" type="slidenum">
              <a:rPr lang="nl-BE" smtClean="0"/>
              <a:pPr/>
              <a:t>2</a:t>
            </a:fld>
            <a:endParaRPr lang="nl-B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a:p>
        </p:txBody>
      </p:sp>
      <p:sp>
        <p:nvSpPr>
          <p:cNvPr id="35844" name="Slide Number Placeholder 3"/>
          <p:cNvSpPr>
            <a:spLocks noGrp="1"/>
          </p:cNvSpPr>
          <p:nvPr>
            <p:ph type="sldNum" sz="quarter" idx="5"/>
          </p:nvPr>
        </p:nvSpPr>
        <p:spPr>
          <a:noFill/>
        </p:spPr>
        <p:txBody>
          <a:bodyPr/>
          <a:lstStyle/>
          <a:p>
            <a:fld id="{04FDAECC-CA9E-432C-80C7-ED7011C4AD81}" type="slidenum">
              <a:rPr lang="nl-BE" smtClean="0"/>
              <a:pPr/>
              <a:t>24</a:t>
            </a:fld>
            <a:endParaRPr lang="nl-BE"/>
          </a:p>
        </p:txBody>
      </p:sp>
    </p:spTree>
    <p:extLst>
      <p:ext uri="{BB962C8B-B14F-4D97-AF65-F5344CB8AC3E}">
        <p14:creationId xmlns:p14="http://schemas.microsoft.com/office/powerpoint/2010/main" val="2934124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GB"/>
          </a:p>
        </p:txBody>
      </p:sp>
      <p:sp>
        <p:nvSpPr>
          <p:cNvPr id="48132" name="Slide Number Placeholder 3"/>
          <p:cNvSpPr>
            <a:spLocks noGrp="1"/>
          </p:cNvSpPr>
          <p:nvPr>
            <p:ph type="sldNum" sz="quarter" idx="5"/>
          </p:nvPr>
        </p:nvSpPr>
        <p:spPr>
          <a:noFill/>
        </p:spPr>
        <p:txBody>
          <a:bodyPr/>
          <a:lstStyle/>
          <a:p>
            <a:pPr defTabSz="917362"/>
            <a:fld id="{A888723D-5D2B-4AEA-A86C-059F060F630B}" type="slidenum">
              <a:rPr lang="nl-BE" smtClean="0"/>
              <a:pPr defTabSz="917362"/>
              <a:t>26</a:t>
            </a:fld>
            <a:endParaRPr lang="nl-B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800" kern="1200" dirty="0">
                <a:solidFill>
                  <a:schemeClr val="tx1"/>
                </a:solidFill>
                <a:latin typeface="+mn-lt"/>
                <a:ea typeface="+mn-ea"/>
                <a:cs typeface="+mn-cs"/>
              </a:rPr>
              <a:t>One out all out – if there is a single exceedance of a priority substance (e.g. Hg, Cd, Pb, Ni) in any part of the waterbody, the whole waterbody fails Chemical Status. So it doesn’t matter if 10 priority substances failed in a waterbody 6 years ago and only 1 today, the waterbody still has the same status = ‘fail’.</a:t>
            </a:r>
          </a:p>
          <a:p>
            <a:pPr marL="171450" indent="-171450">
              <a:buFont typeface="Arial" panose="020B0604020202020204" pitchFamily="34" charset="0"/>
              <a:buChar char="•"/>
            </a:pPr>
            <a:r>
              <a:rPr lang="en-GB" sz="800" kern="1200" dirty="0">
                <a:solidFill>
                  <a:schemeClr val="tx1"/>
                </a:solidFill>
                <a:latin typeface="+mn-lt"/>
                <a:ea typeface="+mn-ea"/>
                <a:cs typeface="+mn-cs"/>
              </a:rPr>
              <a:t>Specific pollutants (e.g. Cu, Zn) are part of the Ecological Status; however, it is difficult to link these specific pollutants to ecological effects. Therefore, the consensus is to put specific pollutants in the Chemical Status (makes more sense to me </a:t>
            </a:r>
            <a:r>
              <a:rPr lang="en-GB" sz="800" kern="1200" dirty="0">
                <a:solidFill>
                  <a:schemeClr val="tx1"/>
                </a:solidFill>
                <a:latin typeface="+mn-lt"/>
                <a:ea typeface="+mn-ea"/>
                <a:cs typeface="+mn-cs"/>
                <a:sym typeface="Wingdings" panose="05000000000000000000" pitchFamily="2" charset="2"/>
              </a:rPr>
              <a:t> )</a:t>
            </a:r>
            <a:endParaRPr lang="en-GB" dirty="0"/>
          </a:p>
        </p:txBody>
      </p:sp>
      <p:sp>
        <p:nvSpPr>
          <p:cNvPr id="4" name="Slide Number Placeholder 3"/>
          <p:cNvSpPr>
            <a:spLocks noGrp="1"/>
          </p:cNvSpPr>
          <p:nvPr>
            <p:ph type="sldNum" sz="quarter" idx="5"/>
          </p:nvPr>
        </p:nvSpPr>
        <p:spPr/>
        <p:txBody>
          <a:bodyPr/>
          <a:lstStyle/>
          <a:p>
            <a:fld id="{2CD8D4F1-F10B-45E2-9485-532C06123E57}" type="slidenum">
              <a:rPr lang="en-GB" smtClean="0"/>
              <a:t>27</a:t>
            </a:fld>
            <a:endParaRPr lang="en-GB"/>
          </a:p>
        </p:txBody>
      </p:sp>
    </p:spTree>
    <p:extLst>
      <p:ext uri="{BB962C8B-B14F-4D97-AF65-F5344CB8AC3E}">
        <p14:creationId xmlns:p14="http://schemas.microsoft.com/office/powerpoint/2010/main" val="2290969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Precautionary approach – if you cannot prove ‘no risk’ then project is generally declined…</a:t>
            </a:r>
          </a:p>
        </p:txBody>
      </p:sp>
      <p:sp>
        <p:nvSpPr>
          <p:cNvPr id="4" name="Slide Number Placeholder 3"/>
          <p:cNvSpPr>
            <a:spLocks noGrp="1"/>
          </p:cNvSpPr>
          <p:nvPr>
            <p:ph type="sldNum" sz="quarter" idx="5"/>
          </p:nvPr>
        </p:nvSpPr>
        <p:spPr/>
        <p:txBody>
          <a:bodyPr/>
          <a:lstStyle/>
          <a:p>
            <a:fld id="{2CD8D4F1-F10B-45E2-9485-532C06123E57}" type="slidenum">
              <a:rPr lang="en-GB" smtClean="0"/>
              <a:t>30</a:t>
            </a:fld>
            <a:endParaRPr lang="en-GB"/>
          </a:p>
        </p:txBody>
      </p:sp>
    </p:spTree>
    <p:extLst>
      <p:ext uri="{BB962C8B-B14F-4D97-AF65-F5344CB8AC3E}">
        <p14:creationId xmlns:p14="http://schemas.microsoft.com/office/powerpoint/2010/main" val="1079070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tool will calculate the total zinc emitted from a roof (for a given surface area and slope) and calculate if there is a risk to the surface water or soil.</a:t>
            </a:r>
          </a:p>
          <a:p>
            <a:r>
              <a:rPr lang="en-GB" dirty="0"/>
              <a:t>Still in development.</a:t>
            </a:r>
          </a:p>
        </p:txBody>
      </p:sp>
    </p:spTree>
    <p:extLst>
      <p:ext uri="{BB962C8B-B14F-4D97-AF65-F5344CB8AC3E}">
        <p14:creationId xmlns:p14="http://schemas.microsoft.com/office/powerpoint/2010/main" val="3118143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GB"/>
          </a:p>
        </p:txBody>
      </p:sp>
      <p:sp>
        <p:nvSpPr>
          <p:cNvPr id="48132" name="Slide Number Placeholder 3"/>
          <p:cNvSpPr>
            <a:spLocks noGrp="1"/>
          </p:cNvSpPr>
          <p:nvPr>
            <p:ph type="sldNum" sz="quarter" idx="5"/>
          </p:nvPr>
        </p:nvSpPr>
        <p:spPr>
          <a:noFill/>
        </p:spPr>
        <p:txBody>
          <a:bodyPr/>
          <a:lstStyle/>
          <a:p>
            <a:pPr defTabSz="917362"/>
            <a:fld id="{A888723D-5D2B-4AEA-A86C-059F060F630B}" type="slidenum">
              <a:rPr lang="nl-BE" smtClean="0"/>
              <a:pPr defTabSz="917362"/>
              <a:t>32</a:t>
            </a:fld>
            <a:endParaRPr lang="nl-BE"/>
          </a:p>
        </p:txBody>
      </p:sp>
    </p:spTree>
    <p:extLst>
      <p:ext uri="{BB962C8B-B14F-4D97-AF65-F5344CB8AC3E}">
        <p14:creationId xmlns:p14="http://schemas.microsoft.com/office/powerpoint/2010/main" val="2284309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GB"/>
          </a:p>
        </p:txBody>
      </p:sp>
      <p:sp>
        <p:nvSpPr>
          <p:cNvPr id="48132" name="Slide Number Placeholder 3"/>
          <p:cNvSpPr>
            <a:spLocks noGrp="1"/>
          </p:cNvSpPr>
          <p:nvPr>
            <p:ph type="sldNum" sz="quarter" idx="5"/>
          </p:nvPr>
        </p:nvSpPr>
        <p:spPr>
          <a:noFill/>
        </p:spPr>
        <p:txBody>
          <a:bodyPr/>
          <a:lstStyle/>
          <a:p>
            <a:pPr defTabSz="917362"/>
            <a:fld id="{A888723D-5D2B-4AEA-A86C-059F060F630B}" type="slidenum">
              <a:rPr lang="nl-BE" smtClean="0"/>
              <a:pPr defTabSz="917362"/>
              <a:t>33</a:t>
            </a:fld>
            <a:endParaRPr lang="nl-B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GB"/>
          </a:p>
        </p:txBody>
      </p:sp>
      <p:sp>
        <p:nvSpPr>
          <p:cNvPr id="48132" name="Slide Number Placeholder 3"/>
          <p:cNvSpPr>
            <a:spLocks noGrp="1"/>
          </p:cNvSpPr>
          <p:nvPr>
            <p:ph type="sldNum" sz="quarter" idx="5"/>
          </p:nvPr>
        </p:nvSpPr>
        <p:spPr>
          <a:noFill/>
        </p:spPr>
        <p:txBody>
          <a:bodyPr/>
          <a:lstStyle/>
          <a:p>
            <a:pPr defTabSz="917362"/>
            <a:fld id="{A888723D-5D2B-4AEA-A86C-059F060F630B}" type="slidenum">
              <a:rPr lang="nl-BE" smtClean="0"/>
              <a:pPr defTabSz="917362"/>
              <a:t>34</a:t>
            </a:fld>
            <a:endParaRPr lang="nl-BE"/>
          </a:p>
        </p:txBody>
      </p:sp>
    </p:spTree>
    <p:extLst>
      <p:ext uri="{BB962C8B-B14F-4D97-AF65-F5344CB8AC3E}">
        <p14:creationId xmlns:p14="http://schemas.microsoft.com/office/powerpoint/2010/main" val="1995441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GB"/>
          </a:p>
        </p:txBody>
      </p:sp>
      <p:sp>
        <p:nvSpPr>
          <p:cNvPr id="48132" name="Slide Number Placeholder 3"/>
          <p:cNvSpPr>
            <a:spLocks noGrp="1"/>
          </p:cNvSpPr>
          <p:nvPr>
            <p:ph type="sldNum" sz="quarter" idx="5"/>
          </p:nvPr>
        </p:nvSpPr>
        <p:spPr>
          <a:noFill/>
        </p:spPr>
        <p:txBody>
          <a:bodyPr/>
          <a:lstStyle/>
          <a:p>
            <a:pPr defTabSz="917362"/>
            <a:fld id="{A888723D-5D2B-4AEA-A86C-059F060F630B}" type="slidenum">
              <a:rPr lang="nl-BE" smtClean="0"/>
              <a:pPr defTabSz="917362"/>
              <a:t>35</a:t>
            </a:fld>
            <a:endParaRPr lang="nl-BE"/>
          </a:p>
        </p:txBody>
      </p:sp>
    </p:spTree>
    <p:extLst>
      <p:ext uri="{BB962C8B-B14F-4D97-AF65-F5344CB8AC3E}">
        <p14:creationId xmlns:p14="http://schemas.microsoft.com/office/powerpoint/2010/main" val="786182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GB"/>
          </a:p>
        </p:txBody>
      </p:sp>
      <p:sp>
        <p:nvSpPr>
          <p:cNvPr id="56324" name="Slide Number Placeholder 3"/>
          <p:cNvSpPr>
            <a:spLocks noGrp="1"/>
          </p:cNvSpPr>
          <p:nvPr>
            <p:ph type="sldNum" sz="quarter" idx="5"/>
          </p:nvPr>
        </p:nvSpPr>
        <p:spPr>
          <a:noFill/>
        </p:spPr>
        <p:txBody>
          <a:bodyPr/>
          <a:lstStyle/>
          <a:p>
            <a:pPr defTabSz="917362"/>
            <a:fld id="{3B5CB63C-F49A-44DB-A7E3-6757E5575E86}" type="slidenum">
              <a:rPr lang="nl-BE" smtClean="0"/>
              <a:pPr defTabSz="917362"/>
              <a:t>36</a:t>
            </a:fld>
            <a:endParaRPr lang="nl-B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en-GB"/>
          </a:p>
        </p:txBody>
      </p:sp>
      <p:sp>
        <p:nvSpPr>
          <p:cNvPr id="33796" name="Slide Number Placeholder 3"/>
          <p:cNvSpPr>
            <a:spLocks noGrp="1"/>
          </p:cNvSpPr>
          <p:nvPr>
            <p:ph type="sldNum" sz="quarter" idx="5"/>
          </p:nvPr>
        </p:nvSpPr>
        <p:spPr>
          <a:noFill/>
        </p:spPr>
        <p:txBody>
          <a:bodyPr/>
          <a:lstStyle/>
          <a:p>
            <a:fld id="{82CDAB43-F305-48AD-B410-B9EBEAD98D35}" type="slidenum">
              <a:rPr lang="nl-BE" smtClean="0"/>
              <a:pPr/>
              <a:t>3</a:t>
            </a:fld>
            <a:endParaRPr lang="nl-BE"/>
          </a:p>
        </p:txBody>
      </p:sp>
    </p:spTree>
    <p:extLst>
      <p:ext uri="{BB962C8B-B14F-4D97-AF65-F5344CB8AC3E}">
        <p14:creationId xmlns:p14="http://schemas.microsoft.com/office/powerpoint/2010/main" val="204414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GB"/>
          </a:p>
        </p:txBody>
      </p:sp>
      <p:sp>
        <p:nvSpPr>
          <p:cNvPr id="56324" name="Slide Number Placeholder 3"/>
          <p:cNvSpPr>
            <a:spLocks noGrp="1"/>
          </p:cNvSpPr>
          <p:nvPr>
            <p:ph type="sldNum" sz="quarter" idx="5"/>
          </p:nvPr>
        </p:nvSpPr>
        <p:spPr>
          <a:noFill/>
        </p:spPr>
        <p:txBody>
          <a:bodyPr/>
          <a:lstStyle/>
          <a:p>
            <a:pPr defTabSz="917362"/>
            <a:fld id="{3B5CB63C-F49A-44DB-A7E3-6757E5575E86}" type="slidenum">
              <a:rPr lang="nl-BE" smtClean="0"/>
              <a:pPr defTabSz="917362"/>
              <a:t>37</a:t>
            </a:fld>
            <a:endParaRPr lang="nl-BE"/>
          </a:p>
        </p:txBody>
      </p:sp>
    </p:spTree>
    <p:extLst>
      <p:ext uri="{BB962C8B-B14F-4D97-AF65-F5344CB8AC3E}">
        <p14:creationId xmlns:p14="http://schemas.microsoft.com/office/powerpoint/2010/main" val="5445501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GB"/>
          </a:p>
        </p:txBody>
      </p:sp>
      <p:sp>
        <p:nvSpPr>
          <p:cNvPr id="56324" name="Slide Number Placeholder 3"/>
          <p:cNvSpPr>
            <a:spLocks noGrp="1"/>
          </p:cNvSpPr>
          <p:nvPr>
            <p:ph type="sldNum" sz="quarter" idx="5"/>
          </p:nvPr>
        </p:nvSpPr>
        <p:spPr>
          <a:noFill/>
        </p:spPr>
        <p:txBody>
          <a:bodyPr/>
          <a:lstStyle/>
          <a:p>
            <a:pPr defTabSz="917362"/>
            <a:fld id="{3B5CB63C-F49A-44DB-A7E3-6757E5575E86}" type="slidenum">
              <a:rPr lang="nl-BE" smtClean="0"/>
              <a:pPr defTabSz="917362"/>
              <a:t>38</a:t>
            </a:fld>
            <a:endParaRPr lang="nl-B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en-GB"/>
          </a:p>
        </p:txBody>
      </p:sp>
      <p:sp>
        <p:nvSpPr>
          <p:cNvPr id="33796" name="Slide Number Placeholder 3"/>
          <p:cNvSpPr>
            <a:spLocks noGrp="1"/>
          </p:cNvSpPr>
          <p:nvPr>
            <p:ph type="sldNum" sz="quarter" idx="5"/>
          </p:nvPr>
        </p:nvSpPr>
        <p:spPr>
          <a:noFill/>
        </p:spPr>
        <p:txBody>
          <a:bodyPr/>
          <a:lstStyle/>
          <a:p>
            <a:fld id="{82CDAB43-F305-48AD-B410-B9EBEAD98D35}" type="slidenum">
              <a:rPr lang="nl-BE" smtClean="0"/>
              <a:pPr/>
              <a:t>4</a:t>
            </a:fld>
            <a:endParaRPr lang="nl-BE"/>
          </a:p>
        </p:txBody>
      </p:sp>
    </p:spTree>
    <p:extLst>
      <p:ext uri="{BB962C8B-B14F-4D97-AF65-F5344CB8AC3E}">
        <p14:creationId xmlns:p14="http://schemas.microsoft.com/office/powerpoint/2010/main" val="2261251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GB"/>
          </a:p>
        </p:txBody>
      </p:sp>
      <p:sp>
        <p:nvSpPr>
          <p:cNvPr id="34820" name="Slide Number Placeholder 3"/>
          <p:cNvSpPr>
            <a:spLocks noGrp="1"/>
          </p:cNvSpPr>
          <p:nvPr>
            <p:ph type="sldNum" sz="quarter" idx="5"/>
          </p:nvPr>
        </p:nvSpPr>
        <p:spPr>
          <a:noFill/>
        </p:spPr>
        <p:txBody>
          <a:bodyPr/>
          <a:lstStyle/>
          <a:p>
            <a:fld id="{A29A5129-DED1-4FCB-AF9A-80C36F995EE4}" type="slidenum">
              <a:rPr lang="nl-BE" smtClean="0"/>
              <a:pPr/>
              <a:t>5</a:t>
            </a:fld>
            <a:endParaRPr lang="nl-B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GB"/>
          </a:p>
        </p:txBody>
      </p:sp>
      <p:sp>
        <p:nvSpPr>
          <p:cNvPr id="34820" name="Slide Number Placeholder 3"/>
          <p:cNvSpPr>
            <a:spLocks noGrp="1"/>
          </p:cNvSpPr>
          <p:nvPr>
            <p:ph type="sldNum" sz="quarter" idx="5"/>
          </p:nvPr>
        </p:nvSpPr>
        <p:spPr>
          <a:noFill/>
        </p:spPr>
        <p:txBody>
          <a:bodyPr/>
          <a:lstStyle/>
          <a:p>
            <a:fld id="{A29A5129-DED1-4FCB-AF9A-80C36F995EE4}" type="slidenum">
              <a:rPr lang="nl-BE" smtClean="0"/>
              <a:pPr/>
              <a:t>6</a:t>
            </a:fld>
            <a:endParaRPr lang="nl-BE"/>
          </a:p>
        </p:txBody>
      </p:sp>
    </p:spTree>
    <p:extLst>
      <p:ext uri="{BB962C8B-B14F-4D97-AF65-F5344CB8AC3E}">
        <p14:creationId xmlns:p14="http://schemas.microsoft.com/office/powerpoint/2010/main" val="3125965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en-GB"/>
          </a:p>
        </p:txBody>
      </p:sp>
      <p:sp>
        <p:nvSpPr>
          <p:cNvPr id="33796" name="Slide Number Placeholder 3"/>
          <p:cNvSpPr>
            <a:spLocks noGrp="1"/>
          </p:cNvSpPr>
          <p:nvPr>
            <p:ph type="sldNum" sz="quarter" idx="5"/>
          </p:nvPr>
        </p:nvSpPr>
        <p:spPr>
          <a:noFill/>
        </p:spPr>
        <p:txBody>
          <a:bodyPr/>
          <a:lstStyle/>
          <a:p>
            <a:fld id="{82CDAB43-F305-48AD-B410-B9EBEAD98D35}" type="slidenum">
              <a:rPr lang="nl-BE" smtClean="0"/>
              <a:pPr/>
              <a:t>7</a:t>
            </a:fld>
            <a:endParaRPr lang="nl-BE"/>
          </a:p>
        </p:txBody>
      </p:sp>
    </p:spTree>
    <p:extLst>
      <p:ext uri="{BB962C8B-B14F-4D97-AF65-F5344CB8AC3E}">
        <p14:creationId xmlns:p14="http://schemas.microsoft.com/office/powerpoint/2010/main" val="1718422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endParaRPr lang="en-GB"/>
          </a:p>
        </p:txBody>
      </p:sp>
      <p:sp>
        <p:nvSpPr>
          <p:cNvPr id="33796" name="Slide Number Placeholder 3"/>
          <p:cNvSpPr>
            <a:spLocks noGrp="1"/>
          </p:cNvSpPr>
          <p:nvPr>
            <p:ph type="sldNum" sz="quarter" idx="5"/>
          </p:nvPr>
        </p:nvSpPr>
        <p:spPr>
          <a:noFill/>
        </p:spPr>
        <p:txBody>
          <a:bodyPr/>
          <a:lstStyle/>
          <a:p>
            <a:fld id="{82CDAB43-F305-48AD-B410-B9EBEAD98D35}" type="slidenum">
              <a:rPr lang="nl-BE" smtClean="0"/>
              <a:pPr/>
              <a:t>8</a:t>
            </a:fld>
            <a:endParaRPr lang="nl-BE"/>
          </a:p>
        </p:txBody>
      </p:sp>
    </p:spTree>
    <p:extLst>
      <p:ext uri="{BB962C8B-B14F-4D97-AF65-F5344CB8AC3E}">
        <p14:creationId xmlns:p14="http://schemas.microsoft.com/office/powerpoint/2010/main" val="985036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GB"/>
          </a:p>
        </p:txBody>
      </p:sp>
      <p:sp>
        <p:nvSpPr>
          <p:cNvPr id="34820" name="Slide Number Placeholder 3"/>
          <p:cNvSpPr>
            <a:spLocks noGrp="1"/>
          </p:cNvSpPr>
          <p:nvPr>
            <p:ph type="sldNum" sz="quarter" idx="5"/>
          </p:nvPr>
        </p:nvSpPr>
        <p:spPr>
          <a:noFill/>
        </p:spPr>
        <p:txBody>
          <a:bodyPr/>
          <a:lstStyle/>
          <a:p>
            <a:fld id="{A29A5129-DED1-4FCB-AF9A-80C36F995EE4}" type="slidenum">
              <a:rPr lang="nl-BE" smtClean="0"/>
              <a:pPr/>
              <a:t>9</a:t>
            </a:fld>
            <a:endParaRPr lang="nl-BE"/>
          </a:p>
        </p:txBody>
      </p:sp>
    </p:spTree>
    <p:extLst>
      <p:ext uri="{BB962C8B-B14F-4D97-AF65-F5344CB8AC3E}">
        <p14:creationId xmlns:p14="http://schemas.microsoft.com/office/powerpoint/2010/main" val="1231210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2_Zopa meeting">
    <p:spTree>
      <p:nvGrpSpPr>
        <p:cNvPr id="1" name=""/>
        <p:cNvGrpSpPr/>
        <p:nvPr/>
      </p:nvGrpSpPr>
      <p:grpSpPr>
        <a:xfrm>
          <a:off x="0" y="0"/>
          <a:ext cx="0" cy="0"/>
          <a:chOff x="0" y="0"/>
          <a:chExt cx="0" cy="0"/>
        </a:xfrm>
      </p:grpSpPr>
      <p:pic>
        <p:nvPicPr>
          <p:cNvPr id="4" name="Picture 8" descr="C:\Users\cspirlet\AppData\Local\Microsoft\Windows\Temporary Internet Files\Content.Outlook\3FLKNORA\logo_def_small_z_V3.jpg"/>
          <p:cNvPicPr>
            <a:picLocks noChangeAspect="1" noChangeArrowheads="1"/>
          </p:cNvPicPr>
          <p:nvPr userDrawn="1"/>
        </p:nvPicPr>
        <p:blipFill>
          <a:blip r:embed="rId2" cstate="print"/>
          <a:srcRect/>
          <a:stretch>
            <a:fillRect/>
          </a:stretch>
        </p:blipFill>
        <p:spPr bwMode="auto">
          <a:xfrm>
            <a:off x="34925" y="44450"/>
            <a:ext cx="2174875" cy="1296988"/>
          </a:xfrm>
          <a:prstGeom prst="rect">
            <a:avLst/>
          </a:prstGeom>
          <a:noFill/>
          <a:ln w="9525">
            <a:noFill/>
            <a:miter lim="800000"/>
            <a:headEnd/>
            <a:tailEnd/>
          </a:ln>
        </p:spPr>
      </p:pic>
      <p:sp>
        <p:nvSpPr>
          <p:cNvPr id="2" name="Title 1"/>
          <p:cNvSpPr>
            <a:spLocks noGrp="1"/>
          </p:cNvSpPr>
          <p:nvPr>
            <p:ph type="title"/>
          </p:nvPr>
        </p:nvSpPr>
        <p:spPr>
          <a:xfrm>
            <a:off x="2428860" y="274638"/>
            <a:ext cx="6257940" cy="1143000"/>
          </a:xfrm>
        </p:spPr>
        <p:txBody>
          <a:bodyPr/>
          <a:lstStyle>
            <a:lvl1pPr>
              <a:defRPr sz="3600" i="1">
                <a:effectLst>
                  <a:outerShdw blurRad="38100" dist="38100" dir="2700000" algn="tl">
                    <a:srgbClr val="000000">
                      <a:alpha val="43137"/>
                    </a:srgbClr>
                  </a:outerShdw>
                </a:effectLst>
                <a:latin typeface="Calibri"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0070C0"/>
                </a:solidFill>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5"/>
          <p:cNvSpPr>
            <a:spLocks noGrp="1" noChangeArrowheads="1"/>
          </p:cNvSpPr>
          <p:nvPr>
            <p:ph type="ftr" sz="quarter" idx="10"/>
          </p:nvPr>
        </p:nvSpPr>
        <p:spPr>
          <a:xfrm>
            <a:off x="214313" y="6245225"/>
            <a:ext cx="5572125" cy="476250"/>
          </a:xfrm>
        </p:spPr>
        <p:txBody>
          <a:bodyPr anchor="ctr"/>
          <a:lstStyle>
            <a:lvl1pPr algn="l">
              <a:defRPr sz="1000"/>
            </a:lvl1pPr>
          </a:lstStyle>
          <a:p>
            <a:r>
              <a:rPr lang="nb-NO"/>
              <a:t>ZOPA GA 28 Sept 2018, Heraklion</a:t>
            </a:r>
            <a:endParaRPr lang="nl-BE" dirty="0"/>
          </a:p>
        </p:txBody>
      </p:sp>
      <p:sp>
        <p:nvSpPr>
          <p:cNvPr id="6" name="Rectangle 6"/>
          <p:cNvSpPr>
            <a:spLocks noGrp="1" noChangeArrowheads="1"/>
          </p:cNvSpPr>
          <p:nvPr>
            <p:ph type="sldNum" sz="quarter" idx="11"/>
          </p:nvPr>
        </p:nvSpPr>
        <p:spPr>
          <a:xfrm>
            <a:off x="6724650" y="6245225"/>
            <a:ext cx="2133600" cy="476250"/>
          </a:xfrm>
        </p:spPr>
        <p:txBody>
          <a:bodyPr anchor="ctr"/>
          <a:lstStyle>
            <a:lvl1pPr>
              <a:defRPr sz="1200" baseline="0"/>
            </a:lvl1pPr>
          </a:lstStyle>
          <a:p>
            <a:pPr>
              <a:defRPr/>
            </a:pPr>
            <a:fld id="{03A5A117-11CE-4107-92C7-5A8F2F870087}" type="slidenum">
              <a:rPr lang="nl-BE" smtClean="0"/>
              <a:pPr>
                <a:defRPr/>
              </a:pPr>
              <a:t>‹#›</a:t>
            </a:fld>
            <a:endParaRPr lang="nl-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nl-BE"/>
          </a:p>
        </p:txBody>
      </p:sp>
      <p:sp>
        <p:nvSpPr>
          <p:cNvPr id="5" name="Rectangle 5"/>
          <p:cNvSpPr>
            <a:spLocks noGrp="1" noChangeArrowheads="1"/>
          </p:cNvSpPr>
          <p:nvPr>
            <p:ph type="ftr" sz="quarter" idx="11"/>
          </p:nvPr>
        </p:nvSpPr>
        <p:spPr>
          <a:ln/>
        </p:spPr>
        <p:txBody>
          <a:bodyPr/>
          <a:lstStyle>
            <a:lvl1pPr>
              <a:defRPr/>
            </a:lvl1pPr>
          </a:lstStyle>
          <a:p>
            <a:r>
              <a:rPr lang="nb-NO"/>
              <a:t>ZOPA GA 28 Sept 2018, Heraklion</a:t>
            </a:r>
            <a:endParaRPr lang="nl-BE" dirty="0"/>
          </a:p>
        </p:txBody>
      </p:sp>
      <p:sp>
        <p:nvSpPr>
          <p:cNvPr id="6" name="Rectangle 6"/>
          <p:cNvSpPr>
            <a:spLocks noGrp="1" noChangeArrowheads="1"/>
          </p:cNvSpPr>
          <p:nvPr>
            <p:ph type="sldNum" sz="quarter" idx="12"/>
          </p:nvPr>
        </p:nvSpPr>
        <p:spPr>
          <a:ln/>
        </p:spPr>
        <p:txBody>
          <a:bodyPr/>
          <a:lstStyle>
            <a:lvl1pPr>
              <a:defRPr/>
            </a:lvl1pPr>
          </a:lstStyle>
          <a:p>
            <a:pPr>
              <a:defRPr/>
            </a:pPr>
            <a:fld id="{69C95FB2-20BB-4585-8F33-3A53FFB411E1}" type="slidenum">
              <a:rPr lang="nl-BE"/>
              <a:pPr>
                <a:defRPr/>
              </a:pPr>
              <a:t>‹#›</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nl-BE"/>
          </a:p>
        </p:txBody>
      </p:sp>
      <p:sp>
        <p:nvSpPr>
          <p:cNvPr id="5" name="Rectangle 5"/>
          <p:cNvSpPr>
            <a:spLocks noGrp="1" noChangeArrowheads="1"/>
          </p:cNvSpPr>
          <p:nvPr>
            <p:ph type="ftr" sz="quarter" idx="11"/>
          </p:nvPr>
        </p:nvSpPr>
        <p:spPr>
          <a:ln/>
        </p:spPr>
        <p:txBody>
          <a:bodyPr/>
          <a:lstStyle>
            <a:lvl1pPr>
              <a:defRPr/>
            </a:lvl1pPr>
          </a:lstStyle>
          <a:p>
            <a:pPr>
              <a:defRPr/>
            </a:pPr>
            <a:r>
              <a:rPr lang="nb-NO"/>
              <a:t>ZOPA GA 28 Sept 2018, Heraklion</a:t>
            </a:r>
            <a:endParaRPr lang="nl-BE"/>
          </a:p>
        </p:txBody>
      </p:sp>
      <p:sp>
        <p:nvSpPr>
          <p:cNvPr id="6" name="Rectangle 6"/>
          <p:cNvSpPr>
            <a:spLocks noGrp="1" noChangeArrowheads="1"/>
          </p:cNvSpPr>
          <p:nvPr>
            <p:ph type="sldNum" sz="quarter" idx="12"/>
          </p:nvPr>
        </p:nvSpPr>
        <p:spPr>
          <a:ln/>
        </p:spPr>
        <p:txBody>
          <a:bodyPr/>
          <a:lstStyle>
            <a:lvl1pPr>
              <a:defRPr/>
            </a:lvl1pPr>
          </a:lstStyle>
          <a:p>
            <a:pPr>
              <a:defRPr/>
            </a:pPr>
            <a:fld id="{FF328C0A-A611-4E1D-B976-BE6E48D5F131}" type="slidenum">
              <a:rPr lang="nl-BE"/>
              <a:pPr>
                <a:defRPr/>
              </a:pPr>
              <a:t>‹#›</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nl-BE"/>
          </a:p>
        </p:txBody>
      </p:sp>
      <p:sp>
        <p:nvSpPr>
          <p:cNvPr id="6" name="Rectangle 5"/>
          <p:cNvSpPr>
            <a:spLocks noGrp="1" noChangeArrowheads="1"/>
          </p:cNvSpPr>
          <p:nvPr>
            <p:ph type="ftr" sz="quarter" idx="11"/>
          </p:nvPr>
        </p:nvSpPr>
        <p:spPr>
          <a:ln/>
        </p:spPr>
        <p:txBody>
          <a:bodyPr/>
          <a:lstStyle>
            <a:lvl1pPr>
              <a:defRPr/>
            </a:lvl1pPr>
          </a:lstStyle>
          <a:p>
            <a:pPr>
              <a:defRPr/>
            </a:pPr>
            <a:r>
              <a:rPr lang="nb-NO"/>
              <a:t>ZOPA GA 28 Sept 2018, Heraklion</a:t>
            </a:r>
            <a:endParaRPr lang="nl-BE"/>
          </a:p>
        </p:txBody>
      </p:sp>
      <p:sp>
        <p:nvSpPr>
          <p:cNvPr id="7" name="Rectangle 6"/>
          <p:cNvSpPr>
            <a:spLocks noGrp="1" noChangeArrowheads="1"/>
          </p:cNvSpPr>
          <p:nvPr>
            <p:ph type="sldNum" sz="quarter" idx="12"/>
          </p:nvPr>
        </p:nvSpPr>
        <p:spPr>
          <a:ln/>
        </p:spPr>
        <p:txBody>
          <a:bodyPr/>
          <a:lstStyle>
            <a:lvl1pPr>
              <a:defRPr/>
            </a:lvl1pPr>
          </a:lstStyle>
          <a:p>
            <a:pPr>
              <a:defRPr/>
            </a:pPr>
            <a:fld id="{27F1764B-3BBB-492E-9F02-A3647ADFEC4D}" type="slidenum">
              <a:rPr lang="nl-BE"/>
              <a:pPr>
                <a:defRPr/>
              </a:pPr>
              <a:t>‹#›</a:t>
            </a:fld>
            <a:endParaRPr 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nl-BE"/>
          </a:p>
        </p:txBody>
      </p:sp>
      <p:sp>
        <p:nvSpPr>
          <p:cNvPr id="8" name="Rectangle 5"/>
          <p:cNvSpPr>
            <a:spLocks noGrp="1" noChangeArrowheads="1"/>
          </p:cNvSpPr>
          <p:nvPr>
            <p:ph type="ftr" sz="quarter" idx="11"/>
          </p:nvPr>
        </p:nvSpPr>
        <p:spPr>
          <a:ln/>
        </p:spPr>
        <p:txBody>
          <a:bodyPr/>
          <a:lstStyle>
            <a:lvl1pPr>
              <a:defRPr/>
            </a:lvl1pPr>
          </a:lstStyle>
          <a:p>
            <a:pPr>
              <a:defRPr/>
            </a:pPr>
            <a:r>
              <a:rPr lang="nb-NO"/>
              <a:t>ZOPA GA 28 Sept 2018, Heraklion</a:t>
            </a:r>
            <a:endParaRPr lang="nl-BE"/>
          </a:p>
        </p:txBody>
      </p:sp>
      <p:sp>
        <p:nvSpPr>
          <p:cNvPr id="9" name="Rectangle 6"/>
          <p:cNvSpPr>
            <a:spLocks noGrp="1" noChangeArrowheads="1"/>
          </p:cNvSpPr>
          <p:nvPr>
            <p:ph type="sldNum" sz="quarter" idx="12"/>
          </p:nvPr>
        </p:nvSpPr>
        <p:spPr>
          <a:ln/>
        </p:spPr>
        <p:txBody>
          <a:bodyPr/>
          <a:lstStyle>
            <a:lvl1pPr>
              <a:defRPr/>
            </a:lvl1pPr>
          </a:lstStyle>
          <a:p>
            <a:pPr>
              <a:defRPr/>
            </a:pPr>
            <a:fld id="{234F710A-70DF-4FB7-A575-F9425327D3E1}" type="slidenum">
              <a:rPr lang="nl-BE"/>
              <a:pPr>
                <a:defRPr/>
              </a:pPr>
              <a:t>‹#›</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nl-BE"/>
          </a:p>
        </p:txBody>
      </p:sp>
      <p:sp>
        <p:nvSpPr>
          <p:cNvPr id="4" name="Rectangle 5"/>
          <p:cNvSpPr>
            <a:spLocks noGrp="1" noChangeArrowheads="1"/>
          </p:cNvSpPr>
          <p:nvPr>
            <p:ph type="ftr" sz="quarter" idx="11"/>
          </p:nvPr>
        </p:nvSpPr>
        <p:spPr>
          <a:ln/>
        </p:spPr>
        <p:txBody>
          <a:bodyPr/>
          <a:lstStyle>
            <a:lvl1pPr>
              <a:defRPr/>
            </a:lvl1pPr>
          </a:lstStyle>
          <a:p>
            <a:r>
              <a:rPr lang="nb-NO"/>
              <a:t>ZOPA GA 28 Sept 2018, Heraklion</a:t>
            </a:r>
            <a:endParaRPr lang="nl-BE" dirty="0"/>
          </a:p>
        </p:txBody>
      </p:sp>
      <p:sp>
        <p:nvSpPr>
          <p:cNvPr id="5" name="Rectangle 6"/>
          <p:cNvSpPr>
            <a:spLocks noGrp="1" noChangeArrowheads="1"/>
          </p:cNvSpPr>
          <p:nvPr>
            <p:ph type="sldNum" sz="quarter" idx="12"/>
          </p:nvPr>
        </p:nvSpPr>
        <p:spPr>
          <a:ln/>
        </p:spPr>
        <p:txBody>
          <a:bodyPr/>
          <a:lstStyle>
            <a:lvl1pPr>
              <a:defRPr/>
            </a:lvl1pPr>
          </a:lstStyle>
          <a:p>
            <a:pPr>
              <a:defRPr/>
            </a:pPr>
            <a:fld id="{CBFB017C-21D1-44D8-9CE6-5D0064260206}" type="slidenum">
              <a:rPr lang="nl-BE"/>
              <a:pPr>
                <a:defRPr/>
              </a:pPr>
              <a:t>‹#›</a:t>
            </a:fld>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l-BE"/>
          </a:p>
        </p:txBody>
      </p:sp>
      <p:sp>
        <p:nvSpPr>
          <p:cNvPr id="3" name="Rectangle 5"/>
          <p:cNvSpPr>
            <a:spLocks noGrp="1" noChangeArrowheads="1"/>
          </p:cNvSpPr>
          <p:nvPr>
            <p:ph type="ftr" sz="quarter" idx="11"/>
          </p:nvPr>
        </p:nvSpPr>
        <p:spPr>
          <a:ln/>
        </p:spPr>
        <p:txBody>
          <a:bodyPr/>
          <a:lstStyle>
            <a:lvl1pPr>
              <a:defRPr/>
            </a:lvl1pPr>
          </a:lstStyle>
          <a:p>
            <a:r>
              <a:rPr lang="nb-NO"/>
              <a:t>ZOPA GA 28 Sept 2018, Heraklion</a:t>
            </a:r>
            <a:endParaRPr lang="nl-BE" dirty="0"/>
          </a:p>
        </p:txBody>
      </p:sp>
      <p:sp>
        <p:nvSpPr>
          <p:cNvPr id="4" name="Rectangle 6"/>
          <p:cNvSpPr>
            <a:spLocks noGrp="1" noChangeArrowheads="1"/>
          </p:cNvSpPr>
          <p:nvPr>
            <p:ph type="sldNum" sz="quarter" idx="12"/>
          </p:nvPr>
        </p:nvSpPr>
        <p:spPr>
          <a:ln/>
        </p:spPr>
        <p:txBody>
          <a:bodyPr/>
          <a:lstStyle>
            <a:lvl1pPr>
              <a:defRPr/>
            </a:lvl1pPr>
          </a:lstStyle>
          <a:p>
            <a:pPr>
              <a:defRPr/>
            </a:pPr>
            <a:fld id="{C05E16FF-E922-4C10-B66E-16AB328AC9B8}" type="slidenum">
              <a:rPr lang="nl-BE"/>
              <a:pPr>
                <a:defRPr/>
              </a:pPr>
              <a:t>‹#›</a:t>
            </a:fld>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BE"/>
          </a:p>
        </p:txBody>
      </p:sp>
      <p:sp>
        <p:nvSpPr>
          <p:cNvPr id="6" name="Rectangle 5"/>
          <p:cNvSpPr>
            <a:spLocks noGrp="1" noChangeArrowheads="1"/>
          </p:cNvSpPr>
          <p:nvPr>
            <p:ph type="ftr" sz="quarter" idx="11"/>
          </p:nvPr>
        </p:nvSpPr>
        <p:spPr>
          <a:ln/>
        </p:spPr>
        <p:txBody>
          <a:bodyPr/>
          <a:lstStyle>
            <a:lvl1pPr>
              <a:defRPr/>
            </a:lvl1pPr>
          </a:lstStyle>
          <a:p>
            <a:r>
              <a:rPr lang="nb-NO"/>
              <a:t>ZOPA GA 28 Sept 2018, Heraklion</a:t>
            </a:r>
            <a:endParaRPr lang="nl-BE" dirty="0"/>
          </a:p>
        </p:txBody>
      </p:sp>
      <p:sp>
        <p:nvSpPr>
          <p:cNvPr id="7" name="Rectangle 6"/>
          <p:cNvSpPr>
            <a:spLocks noGrp="1" noChangeArrowheads="1"/>
          </p:cNvSpPr>
          <p:nvPr>
            <p:ph type="sldNum" sz="quarter" idx="12"/>
          </p:nvPr>
        </p:nvSpPr>
        <p:spPr>
          <a:ln/>
        </p:spPr>
        <p:txBody>
          <a:bodyPr/>
          <a:lstStyle>
            <a:lvl1pPr>
              <a:defRPr/>
            </a:lvl1pPr>
          </a:lstStyle>
          <a:p>
            <a:pPr>
              <a:defRPr/>
            </a:pPr>
            <a:fld id="{3E3B0218-91B5-4741-ADBA-D474B639BB1D}" type="slidenum">
              <a:rPr lang="nl-BE"/>
              <a:pPr>
                <a:defRPr/>
              </a:pPr>
              <a:t>‹#›</a:t>
            </a:fld>
            <a:endParaRPr 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l-BE"/>
          </a:p>
        </p:txBody>
      </p:sp>
      <p:sp>
        <p:nvSpPr>
          <p:cNvPr id="6" name="Rectangle 5"/>
          <p:cNvSpPr>
            <a:spLocks noGrp="1" noChangeArrowheads="1"/>
          </p:cNvSpPr>
          <p:nvPr>
            <p:ph type="ftr" sz="quarter" idx="11"/>
          </p:nvPr>
        </p:nvSpPr>
        <p:spPr>
          <a:ln/>
        </p:spPr>
        <p:txBody>
          <a:bodyPr/>
          <a:lstStyle>
            <a:lvl1pPr>
              <a:defRPr/>
            </a:lvl1pPr>
          </a:lstStyle>
          <a:p>
            <a:r>
              <a:rPr lang="nb-NO"/>
              <a:t>ZOPA GA 28 Sept 2018, Heraklion</a:t>
            </a:r>
            <a:endParaRPr lang="nl-BE" dirty="0"/>
          </a:p>
        </p:txBody>
      </p:sp>
      <p:sp>
        <p:nvSpPr>
          <p:cNvPr id="7" name="Rectangle 6"/>
          <p:cNvSpPr>
            <a:spLocks noGrp="1" noChangeArrowheads="1"/>
          </p:cNvSpPr>
          <p:nvPr>
            <p:ph type="sldNum" sz="quarter" idx="12"/>
          </p:nvPr>
        </p:nvSpPr>
        <p:spPr>
          <a:ln/>
        </p:spPr>
        <p:txBody>
          <a:bodyPr/>
          <a:lstStyle>
            <a:lvl1pPr>
              <a:defRPr/>
            </a:lvl1pPr>
          </a:lstStyle>
          <a:p>
            <a:pPr>
              <a:defRPr/>
            </a:pPr>
            <a:fld id="{D6221C32-7474-4F5A-87F5-9A44D07D06FC}" type="slidenum">
              <a:rPr lang="nl-BE"/>
              <a:pPr>
                <a:defRPr/>
              </a:pPr>
              <a:t>‹#›</a:t>
            </a:fld>
            <a:endParaRPr 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nl-BE"/>
          </a:p>
        </p:txBody>
      </p:sp>
      <p:sp>
        <p:nvSpPr>
          <p:cNvPr id="5" name="Rectangle 5"/>
          <p:cNvSpPr>
            <a:spLocks noGrp="1" noChangeArrowheads="1"/>
          </p:cNvSpPr>
          <p:nvPr>
            <p:ph type="ftr" sz="quarter" idx="11"/>
          </p:nvPr>
        </p:nvSpPr>
        <p:spPr>
          <a:ln/>
        </p:spPr>
        <p:txBody>
          <a:bodyPr/>
          <a:lstStyle>
            <a:lvl1pPr>
              <a:defRPr/>
            </a:lvl1pPr>
          </a:lstStyle>
          <a:p>
            <a:r>
              <a:rPr lang="nb-NO"/>
              <a:t>ZOPA GA 28 Sept 2018, Heraklion</a:t>
            </a:r>
            <a:endParaRPr lang="nl-BE" dirty="0"/>
          </a:p>
        </p:txBody>
      </p:sp>
      <p:sp>
        <p:nvSpPr>
          <p:cNvPr id="6" name="Rectangle 6"/>
          <p:cNvSpPr>
            <a:spLocks noGrp="1" noChangeArrowheads="1"/>
          </p:cNvSpPr>
          <p:nvPr>
            <p:ph type="sldNum" sz="quarter" idx="12"/>
          </p:nvPr>
        </p:nvSpPr>
        <p:spPr>
          <a:ln/>
        </p:spPr>
        <p:txBody>
          <a:bodyPr/>
          <a:lstStyle>
            <a:lvl1pPr>
              <a:defRPr/>
            </a:lvl1pPr>
          </a:lstStyle>
          <a:p>
            <a:pPr>
              <a:defRPr/>
            </a:pPr>
            <a:fld id="{D94C7906-F111-4876-9462-01CEC12646AA}" type="slidenum">
              <a:rPr lang="nl-BE"/>
              <a:pPr>
                <a:defRPr/>
              </a:pPr>
              <a:t>‹#›</a:t>
            </a:fld>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nl-BE"/>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nl-B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nb-NO"/>
              <a:t>ZOPA GA 28 Sept 2018, Heraklion</a:t>
            </a:r>
            <a:endParaRPr lang="nl-BE"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FBBE3A7-9ABB-4070-A918-720DD11CAC1C}" type="slidenum">
              <a:rPr lang="nl-BE"/>
              <a:pPr>
                <a:defRPr/>
              </a:pPr>
              <a:t>‹#›</a:t>
            </a:fld>
            <a:endParaRPr lang="nl-BE" dirty="0"/>
          </a:p>
        </p:txBody>
      </p:sp>
    </p:spTree>
  </p:cSld>
  <p:clrMap bg1="lt1" tx1="dk1" bg2="lt2" tx2="dk2" accent1="accent1" accent2="accent2" accent3="accent3" accent4="accent4" accent5="accent5" accent6="accent6" hlink="hlink" folHlink="folHlink"/>
  <p:sldLayoutIdLst>
    <p:sldLayoutId id="2147483803" r:id="rId1"/>
    <p:sldLayoutId id="2147483793"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hyperlink" Target="http://eippcb.jrc.ec.europa.eu/reference/BREF/WGC/WGC_BREF_KoM+IM%20Report%20May18.pdf"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5"/>
          <p:cNvSpPr>
            <a:spLocks noGrp="1"/>
          </p:cNvSpPr>
          <p:nvPr>
            <p:ph type="sldNum" sz="quarter" idx="12"/>
          </p:nvPr>
        </p:nvSpPr>
        <p:spPr>
          <a:noFill/>
        </p:spPr>
        <p:txBody>
          <a:bodyPr/>
          <a:lstStyle/>
          <a:p>
            <a:fld id="{DF5B1CB0-F63C-4E2E-83AA-4E4991D00937}" type="slidenum">
              <a:rPr lang="nl-BE" smtClean="0"/>
              <a:pPr/>
              <a:t>1</a:t>
            </a:fld>
            <a:endParaRPr lang="nl-BE"/>
          </a:p>
        </p:txBody>
      </p:sp>
      <p:sp>
        <p:nvSpPr>
          <p:cNvPr id="5124" name="TextBox 3"/>
          <p:cNvSpPr txBox="1">
            <a:spLocks noChangeArrowheads="1"/>
          </p:cNvSpPr>
          <p:nvPr/>
        </p:nvSpPr>
        <p:spPr bwMode="auto">
          <a:xfrm>
            <a:off x="3293726" y="5070952"/>
            <a:ext cx="3786187" cy="769938"/>
          </a:xfrm>
          <a:prstGeom prst="rect">
            <a:avLst/>
          </a:prstGeom>
          <a:noFill/>
          <a:ln w="9525">
            <a:noFill/>
            <a:miter lim="800000"/>
            <a:headEnd/>
            <a:tailEnd/>
          </a:ln>
        </p:spPr>
        <p:txBody>
          <a:bodyPr>
            <a:spAutoFit/>
          </a:bodyPr>
          <a:lstStyle/>
          <a:p>
            <a:pPr algn="ctr"/>
            <a:r>
              <a:rPr lang="en-GB" sz="4400" dirty="0">
                <a:latin typeface="Calibri" pitchFamily="34" charset="0"/>
              </a:rPr>
              <a:t>Technical issues</a:t>
            </a:r>
          </a:p>
        </p:txBody>
      </p:sp>
      <p:pic>
        <p:nvPicPr>
          <p:cNvPr id="5125" name="Picture 6" descr="C:\Program Files\Microsoft Office\MEDIA\CAGCAT10\j0300840.wmf"/>
          <p:cNvPicPr>
            <a:picLocks noChangeAspect="1" noChangeArrowheads="1"/>
          </p:cNvPicPr>
          <p:nvPr/>
        </p:nvPicPr>
        <p:blipFill>
          <a:blip r:embed="rId3" cstate="print"/>
          <a:srcRect/>
          <a:stretch>
            <a:fillRect/>
          </a:stretch>
        </p:blipFill>
        <p:spPr bwMode="auto">
          <a:xfrm>
            <a:off x="7072313" y="5143500"/>
            <a:ext cx="1814512" cy="1528763"/>
          </a:xfrm>
          <a:prstGeom prst="rect">
            <a:avLst/>
          </a:prstGeom>
          <a:noFill/>
          <a:ln w="9525">
            <a:noFill/>
            <a:miter lim="800000"/>
            <a:headEnd/>
            <a:tailEnd/>
          </a:ln>
        </p:spPr>
      </p:pic>
      <p:sp>
        <p:nvSpPr>
          <p:cNvPr id="5126" name="Footer Placeholder 6"/>
          <p:cNvSpPr>
            <a:spLocks noGrp="1"/>
          </p:cNvSpPr>
          <p:nvPr>
            <p:ph type="ftr" sz="quarter" idx="11"/>
          </p:nvPr>
        </p:nvSpPr>
        <p:spPr>
          <a:xfrm>
            <a:off x="2771800" y="6245225"/>
            <a:ext cx="3528391" cy="476250"/>
          </a:xfrm>
          <a:noFill/>
        </p:spPr>
        <p:txBody>
          <a:bodyPr/>
          <a:lstStyle/>
          <a:p>
            <a:r>
              <a:rPr lang="it-IT" dirty="0"/>
              <a:t>ZOPA GA 28 </a:t>
            </a:r>
            <a:r>
              <a:rPr lang="it-IT" dirty="0" err="1"/>
              <a:t>Sept</a:t>
            </a:r>
            <a:r>
              <a:rPr lang="it-IT" dirty="0"/>
              <a:t> 2018, </a:t>
            </a:r>
            <a:r>
              <a:rPr lang="it-IT" dirty="0" err="1"/>
              <a:t>Heraklion</a:t>
            </a:r>
            <a:endParaRPr lang="nl-BE" dirty="0"/>
          </a:p>
        </p:txBody>
      </p:sp>
      <p:pic>
        <p:nvPicPr>
          <p:cNvPr id="5127" name="Picture 8" descr="C:\Users\cspirlet\AppData\Local\Microsoft\Windows\Temporary Internet Files\Content.Outlook\3FLKNORA\logo_def_small_z_V3.jpg"/>
          <p:cNvPicPr>
            <a:picLocks noChangeAspect="1" noChangeArrowheads="1"/>
          </p:cNvPicPr>
          <p:nvPr/>
        </p:nvPicPr>
        <p:blipFill>
          <a:blip r:embed="rId4" cstate="print"/>
          <a:srcRect/>
          <a:stretch>
            <a:fillRect/>
          </a:stretch>
        </p:blipFill>
        <p:spPr bwMode="auto">
          <a:xfrm>
            <a:off x="40005" y="4584556"/>
            <a:ext cx="3019827" cy="1800281"/>
          </a:xfrm>
          <a:prstGeom prst="rect">
            <a:avLst/>
          </a:prstGeom>
          <a:noFill/>
          <a:ln w="9525">
            <a:noFill/>
            <a:miter lim="800000"/>
            <a:headEnd/>
            <a:tailEnd/>
          </a:ln>
        </p:spPr>
      </p:pic>
      <p:sp>
        <p:nvSpPr>
          <p:cNvPr id="2" name="Title 1"/>
          <p:cNvSpPr>
            <a:spLocks noGrp="1"/>
          </p:cNvSpPr>
          <p:nvPr>
            <p:ph type="ctrTitle"/>
          </p:nvPr>
        </p:nvSpPr>
        <p:spPr/>
        <p:txBody>
          <a:bodyPr/>
          <a:lstStyle/>
          <a:p>
            <a:endParaRPr lang="en-GB"/>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931" y="155208"/>
            <a:ext cx="7948509" cy="44979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123728" y="116632"/>
            <a:ext cx="6192688" cy="615205"/>
          </a:xfrm>
        </p:spPr>
        <p:txBody>
          <a:bodyPr/>
          <a:lstStyle/>
          <a:p>
            <a:pPr eaLnBrk="1" hangingPunct="1">
              <a:defRPr/>
            </a:pPr>
            <a:r>
              <a:rPr lang="en-GB" sz="3200" dirty="0">
                <a:effectLst>
                  <a:outerShdw blurRad="38100" dist="38100" dir="2700000" algn="tl">
                    <a:srgbClr val="C0C0C0"/>
                  </a:outerShdw>
                </a:effectLst>
              </a:rPr>
              <a:t>Consortium proposal ENV &amp; Cons.</a:t>
            </a:r>
          </a:p>
        </p:txBody>
      </p:sp>
      <p:sp>
        <p:nvSpPr>
          <p:cNvPr id="8" name="Slide Number Placeholder 7"/>
          <p:cNvSpPr>
            <a:spLocks noGrp="1"/>
          </p:cNvSpPr>
          <p:nvPr>
            <p:ph type="sldNum" sz="quarter" idx="11"/>
          </p:nvPr>
        </p:nvSpPr>
        <p:spPr/>
        <p:txBody>
          <a:bodyPr/>
          <a:lstStyle/>
          <a:p>
            <a:pPr>
              <a:defRPr/>
            </a:pPr>
            <a:fld id="{03A5A117-11CE-4107-92C7-5A8F2F870087}" type="slidenum">
              <a:rPr lang="nl-BE" smtClean="0"/>
              <a:pPr>
                <a:defRPr/>
              </a:pPr>
              <a:t>10</a:t>
            </a:fld>
            <a:endParaRPr lang="nl-BE" dirty="0"/>
          </a:p>
        </p:txBody>
      </p:sp>
      <p:sp>
        <p:nvSpPr>
          <p:cNvPr id="10" name="Footer Placeholder 9"/>
          <p:cNvSpPr>
            <a:spLocks noGrp="1"/>
          </p:cNvSpPr>
          <p:nvPr>
            <p:ph type="ftr" sz="quarter" idx="10"/>
          </p:nvPr>
        </p:nvSpPr>
        <p:spPr/>
        <p:txBody>
          <a:bodyPr/>
          <a:lstStyle/>
          <a:p>
            <a:r>
              <a:rPr lang="nb-NO"/>
              <a:t>ZOPA GA 28 Sept 2018, Heraklion</a:t>
            </a:r>
            <a:endParaRPr lang="nl-BE" dirty="0"/>
          </a:p>
        </p:txBody>
      </p:sp>
      <p:sp>
        <p:nvSpPr>
          <p:cNvPr id="2" name="Content Placeholder 1"/>
          <p:cNvSpPr>
            <a:spLocks noGrp="1"/>
          </p:cNvSpPr>
          <p:nvPr>
            <p:ph idx="1"/>
          </p:nvPr>
        </p:nvSpPr>
        <p:spPr>
          <a:xfrm>
            <a:off x="457200" y="980728"/>
            <a:ext cx="8579296" cy="5400600"/>
          </a:xfrm>
        </p:spPr>
        <p:txBody>
          <a:bodyPr>
            <a:normAutofit fontScale="70000" lnSpcReduction="20000"/>
          </a:bodyPr>
          <a:lstStyle/>
          <a:p>
            <a:r>
              <a:rPr lang="en-US" sz="2800" dirty="0"/>
              <a:t>the 24 </a:t>
            </a:r>
            <a:r>
              <a:rPr lang="en-US" sz="2800" dirty="0" err="1"/>
              <a:t>hr</a:t>
            </a:r>
            <a:r>
              <a:rPr lang="en-US" sz="2800" dirty="0"/>
              <a:t> screening tests will be performed according to OECD series on testing and assessment Nr 29 (2001) on the identified forms of nano ZnO on the EU market. The forms will be tested as put on the market</a:t>
            </a:r>
          </a:p>
          <a:p>
            <a:r>
              <a:rPr lang="en-US" sz="2800" dirty="0"/>
              <a:t>The results are expected to provide the basis for </a:t>
            </a:r>
          </a:p>
          <a:p>
            <a:pPr lvl="1"/>
            <a:r>
              <a:rPr lang="en-US" sz="2400" dirty="0"/>
              <a:t>a) the selection of the nano ZnO forms to be tested under requests 4 and 5; and </a:t>
            </a:r>
          </a:p>
          <a:p>
            <a:pPr lvl="1"/>
            <a:r>
              <a:rPr lang="en-US" sz="2400" dirty="0"/>
              <a:t>b) to form the basis for the grouping of the nanoforms on the EU market.</a:t>
            </a:r>
          </a:p>
          <a:p>
            <a:r>
              <a:rPr lang="en-US" sz="2800" dirty="0"/>
              <a:t>Waive testing on stability (omit 3b) – will not bring any significant information</a:t>
            </a:r>
          </a:p>
          <a:p>
            <a:r>
              <a:rPr lang="en-US" sz="2800" dirty="0"/>
              <a:t>Test on the unicellular green algae according to OECD 201 (request 4) and the crustaceans according to OECD 211 (request 5). Given the documented lower sensitivity of the fish, it is proposed to omit the vertebrate testing on fish (request 6), since this is not expected to provide significant information to address the concern of the DD</a:t>
            </a:r>
          </a:p>
          <a:p>
            <a:r>
              <a:rPr lang="en-US" sz="2800" dirty="0"/>
              <a:t>the consortium will complete the list of uses and associated nano ZnO content</a:t>
            </a:r>
          </a:p>
          <a:p>
            <a:r>
              <a:rPr lang="en-US" dirty="0"/>
              <a:t>will provide data on </a:t>
            </a:r>
          </a:p>
          <a:p>
            <a:pPr lvl="1"/>
            <a:r>
              <a:rPr lang="en-US" dirty="0"/>
              <a:t>(</a:t>
            </a:r>
            <a:r>
              <a:rPr lang="en-US" dirty="0" err="1"/>
              <a:t>i</a:t>
            </a:r>
            <a:r>
              <a:rPr lang="en-US" dirty="0"/>
              <a:t>) routes of exposure</a:t>
            </a:r>
          </a:p>
          <a:p>
            <a:pPr lvl="1"/>
            <a:r>
              <a:rPr lang="en-US" dirty="0"/>
              <a:t>(ii) operational conditions</a:t>
            </a:r>
          </a:p>
          <a:p>
            <a:pPr lvl="1"/>
            <a:r>
              <a:rPr lang="en-US" dirty="0"/>
              <a:t>(iii) maximum content of nano ZnO for life cycle of paint, rubber and plastics </a:t>
            </a:r>
            <a:endParaRPr lang="en-US" sz="2400" dirty="0"/>
          </a:p>
          <a:p>
            <a:endParaRPr lang="en-GB" sz="2600" dirty="0"/>
          </a:p>
          <a:p>
            <a:endParaRPr lang="en-GB" sz="3600" dirty="0"/>
          </a:p>
        </p:txBody>
      </p:sp>
    </p:spTree>
    <p:extLst>
      <p:ext uri="{BB962C8B-B14F-4D97-AF65-F5344CB8AC3E}">
        <p14:creationId xmlns:p14="http://schemas.microsoft.com/office/powerpoint/2010/main" val="759130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123728" y="116632"/>
            <a:ext cx="6192688" cy="1152128"/>
          </a:xfrm>
        </p:spPr>
        <p:txBody>
          <a:bodyPr/>
          <a:lstStyle/>
          <a:p>
            <a:pPr eaLnBrk="1" hangingPunct="1">
              <a:defRPr/>
            </a:pPr>
            <a:r>
              <a:rPr lang="en-GB" sz="3200" dirty="0">
                <a:effectLst>
                  <a:outerShdw blurRad="38100" dist="38100" dir="2700000" algn="tl">
                    <a:srgbClr val="C0C0C0"/>
                  </a:outerShdw>
                </a:effectLst>
              </a:rPr>
              <a:t>Testing-Status of bio-elution work</a:t>
            </a:r>
          </a:p>
        </p:txBody>
      </p:sp>
      <p:sp>
        <p:nvSpPr>
          <p:cNvPr id="8" name="Slide Number Placeholder 7"/>
          <p:cNvSpPr>
            <a:spLocks noGrp="1"/>
          </p:cNvSpPr>
          <p:nvPr>
            <p:ph type="sldNum" sz="quarter" idx="11"/>
          </p:nvPr>
        </p:nvSpPr>
        <p:spPr/>
        <p:txBody>
          <a:bodyPr/>
          <a:lstStyle/>
          <a:p>
            <a:pPr>
              <a:defRPr/>
            </a:pPr>
            <a:fld id="{03A5A117-11CE-4107-92C7-5A8F2F870087}" type="slidenum">
              <a:rPr lang="nl-BE" smtClean="0"/>
              <a:pPr>
                <a:defRPr/>
              </a:pPr>
              <a:t>11</a:t>
            </a:fld>
            <a:endParaRPr lang="nl-BE" dirty="0"/>
          </a:p>
        </p:txBody>
      </p:sp>
      <p:sp>
        <p:nvSpPr>
          <p:cNvPr id="10" name="Footer Placeholder 9"/>
          <p:cNvSpPr>
            <a:spLocks noGrp="1"/>
          </p:cNvSpPr>
          <p:nvPr>
            <p:ph type="ftr" sz="quarter" idx="10"/>
          </p:nvPr>
        </p:nvSpPr>
        <p:spPr/>
        <p:txBody>
          <a:bodyPr/>
          <a:lstStyle/>
          <a:p>
            <a:r>
              <a:rPr lang="nb-NO"/>
              <a:t>ZOPA GA 28 Sept 2018, Heraklion</a:t>
            </a:r>
            <a:endParaRPr lang="nl-BE" dirty="0"/>
          </a:p>
        </p:txBody>
      </p:sp>
      <p:sp>
        <p:nvSpPr>
          <p:cNvPr id="2" name="Content Placeholder 1"/>
          <p:cNvSpPr>
            <a:spLocks noGrp="1"/>
          </p:cNvSpPr>
          <p:nvPr>
            <p:ph idx="1"/>
          </p:nvPr>
        </p:nvSpPr>
        <p:spPr>
          <a:xfrm>
            <a:off x="457200" y="1700808"/>
            <a:ext cx="8229600" cy="4425355"/>
          </a:xfrm>
        </p:spPr>
        <p:txBody>
          <a:bodyPr>
            <a:normAutofit fontScale="77500" lnSpcReduction="20000"/>
          </a:bodyPr>
          <a:lstStyle/>
          <a:p>
            <a:r>
              <a:rPr lang="en-US" sz="2800" dirty="0"/>
              <a:t>Current RAAF guidance based on bioavailability of toxic element PER ENDPOINT</a:t>
            </a:r>
          </a:p>
          <a:p>
            <a:r>
              <a:rPr lang="en-US" sz="2800" dirty="0"/>
              <a:t>Tests on all zinc substances </a:t>
            </a:r>
            <a:r>
              <a:rPr lang="en-US" sz="2800" dirty="0">
                <a:solidFill>
                  <a:srgbClr val="FF0000"/>
                </a:solidFill>
              </a:rPr>
              <a:t>done</a:t>
            </a:r>
          </a:p>
          <a:p>
            <a:pPr lvl="1"/>
            <a:r>
              <a:rPr lang="en-US" sz="2400" dirty="0"/>
              <a:t>Oral exposure route = gastric fluid (worst case) (</a:t>
            </a:r>
            <a:r>
              <a:rPr lang="en-US" sz="2400" b="1" dirty="0">
                <a:solidFill>
                  <a:srgbClr val="00B050"/>
                </a:solidFill>
              </a:rPr>
              <a:t>results available</a:t>
            </a:r>
            <a:r>
              <a:rPr lang="en-US" sz="2400" dirty="0"/>
              <a:t>) – no read across possible, specific testing needed for hydroxide and carbonate</a:t>
            </a:r>
          </a:p>
          <a:p>
            <a:pPr lvl="1"/>
            <a:r>
              <a:rPr lang="en-US" sz="2400" dirty="0"/>
              <a:t>Dermal exposure route = sweat (</a:t>
            </a:r>
            <a:r>
              <a:rPr lang="en-US" sz="2400" b="1" dirty="0">
                <a:solidFill>
                  <a:srgbClr val="00B050"/>
                </a:solidFill>
              </a:rPr>
              <a:t>results available</a:t>
            </a:r>
            <a:r>
              <a:rPr lang="en-US" sz="2400" dirty="0"/>
              <a:t>) =&gt; </a:t>
            </a:r>
            <a:r>
              <a:rPr lang="en-US" sz="2400" dirty="0">
                <a:solidFill>
                  <a:srgbClr val="00B050"/>
                </a:solidFill>
              </a:rPr>
              <a:t>Results allow read-across</a:t>
            </a:r>
            <a:r>
              <a:rPr lang="en-US" sz="2400" dirty="0"/>
              <a:t> between the soluble Zn- compounds and between the slightly/insoluble Zn-compounds for the </a:t>
            </a:r>
            <a:r>
              <a:rPr lang="en-US" sz="2400" u="sng" dirty="0"/>
              <a:t>skin related endpoint </a:t>
            </a:r>
            <a:r>
              <a:rPr lang="en-US" sz="2400" dirty="0"/>
              <a:t>(skin </a:t>
            </a:r>
            <a:r>
              <a:rPr lang="en-US" sz="2400" dirty="0" err="1"/>
              <a:t>sensitisation</a:t>
            </a:r>
            <a:r>
              <a:rPr lang="en-US" sz="2400" dirty="0"/>
              <a:t>)</a:t>
            </a:r>
          </a:p>
          <a:p>
            <a:pPr lvl="1"/>
            <a:r>
              <a:rPr lang="en-US" sz="2400" dirty="0"/>
              <a:t>Inhalation exposure = interstitial (</a:t>
            </a:r>
            <a:r>
              <a:rPr lang="en-US" sz="2400" b="1" dirty="0">
                <a:solidFill>
                  <a:srgbClr val="00B050"/>
                </a:solidFill>
              </a:rPr>
              <a:t>results available) </a:t>
            </a:r>
            <a:r>
              <a:rPr lang="en-US" sz="2400" dirty="0"/>
              <a:t>and lysosomal fluids (on hold)=&gt; </a:t>
            </a:r>
            <a:r>
              <a:rPr lang="en-US" sz="2400" dirty="0">
                <a:solidFill>
                  <a:srgbClr val="00B050"/>
                </a:solidFill>
              </a:rPr>
              <a:t>Results allow read-across </a:t>
            </a:r>
            <a:r>
              <a:rPr lang="en-US" sz="2400" dirty="0"/>
              <a:t>between the soluble Zn- compounds and between the slightly/insoluble Zn-compounds for the </a:t>
            </a:r>
            <a:r>
              <a:rPr lang="en-US" sz="2400" u="sng" dirty="0"/>
              <a:t>inhalation related endpoints</a:t>
            </a:r>
            <a:endParaRPr lang="en-US" sz="2000" u="sng" dirty="0"/>
          </a:p>
          <a:p>
            <a:r>
              <a:rPr lang="en-US" sz="2800" dirty="0"/>
              <a:t>Results will be integrated in the read across cases of the zinc files</a:t>
            </a:r>
          </a:p>
          <a:p>
            <a:endParaRPr lang="en-GB" sz="2600" dirty="0"/>
          </a:p>
          <a:p>
            <a:endParaRPr lang="en-GB" sz="3600" dirty="0"/>
          </a:p>
        </p:txBody>
      </p:sp>
    </p:spTree>
    <p:extLst>
      <p:ext uri="{BB962C8B-B14F-4D97-AF65-F5344CB8AC3E}">
        <p14:creationId xmlns:p14="http://schemas.microsoft.com/office/powerpoint/2010/main" val="3697782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2581275" y="476374"/>
            <a:ext cx="6257925"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The Human volunteer study at IPA</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12</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pic>
        <p:nvPicPr>
          <p:cNvPr id="2" name="Picture 1">
            <a:extLst>
              <a:ext uri="{FF2B5EF4-FFF2-40B4-BE49-F238E27FC236}">
                <a16:creationId xmlns:a16="http://schemas.microsoft.com/office/drawing/2014/main" id="{2657351E-7650-4AF0-9E26-BDD199E268FC}"/>
              </a:ext>
            </a:extLst>
          </p:cNvPr>
          <p:cNvPicPr>
            <a:picLocks noChangeAspect="1"/>
          </p:cNvPicPr>
          <p:nvPr/>
        </p:nvPicPr>
        <p:blipFill>
          <a:blip r:embed="rId3"/>
          <a:stretch>
            <a:fillRect/>
          </a:stretch>
        </p:blipFill>
        <p:spPr>
          <a:xfrm>
            <a:off x="0" y="1361035"/>
            <a:ext cx="9144000" cy="4135929"/>
          </a:xfrm>
          <a:prstGeom prst="rect">
            <a:avLst/>
          </a:prstGeom>
        </p:spPr>
      </p:pic>
    </p:spTree>
    <p:extLst>
      <p:ext uri="{BB962C8B-B14F-4D97-AF65-F5344CB8AC3E}">
        <p14:creationId xmlns:p14="http://schemas.microsoft.com/office/powerpoint/2010/main" val="2279837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505023" y="1340768"/>
            <a:ext cx="8334177" cy="4824536"/>
          </a:xfrm>
        </p:spPr>
        <p:txBody>
          <a:bodyPr>
            <a:normAutofit fontScale="85000" lnSpcReduction="20000"/>
          </a:bodyPr>
          <a:lstStyle/>
          <a:p>
            <a:r>
              <a:rPr lang="en-US" sz="2800" dirty="0"/>
              <a:t>Study was able to demonstrate</a:t>
            </a:r>
          </a:p>
          <a:p>
            <a:pPr lvl="1"/>
            <a:r>
              <a:rPr lang="en-US" sz="2400" dirty="0"/>
              <a:t> a concentration-response relationship of ZnO nanoparticles with clear systemic effects at and above 1 mg/m³ </a:t>
            </a:r>
          </a:p>
          <a:p>
            <a:r>
              <a:rPr lang="en-US" sz="2800" dirty="0"/>
              <a:t>The results are in accordance with previous experimental studies that showed</a:t>
            </a:r>
          </a:p>
          <a:p>
            <a:pPr lvl="1"/>
            <a:r>
              <a:rPr lang="en-US" sz="2400" dirty="0"/>
              <a:t>no effects at 0.5 mg/m³ ZnO</a:t>
            </a:r>
          </a:p>
          <a:p>
            <a:pPr lvl="1"/>
            <a:r>
              <a:rPr lang="en-US" sz="2000" dirty="0"/>
              <a:t>clear effects concerning CRP with concentrations between 1.1 and 1.5 mg/m³ ZnO-containing welding fumes</a:t>
            </a:r>
          </a:p>
          <a:p>
            <a:r>
              <a:rPr lang="en-US" sz="2800" dirty="0"/>
              <a:t>A No Effect Exposure Level (NOEL) derived from our study would be defined between 0.5 and 1 mg/m³</a:t>
            </a:r>
          </a:p>
          <a:p>
            <a:r>
              <a:rPr lang="en-US" sz="2800" dirty="0"/>
              <a:t>Exposure limits of ZnO in many countries (e.g. USA, United Kingdom, Australia, Canada) were set to 5.0 mg/m³ . </a:t>
            </a:r>
          </a:p>
          <a:p>
            <a:r>
              <a:rPr lang="en-US" sz="2800" b="1" dirty="0">
                <a:solidFill>
                  <a:srgbClr val="FF0000"/>
                </a:solidFill>
              </a:rPr>
              <a:t>As this and more recent experimental studies showed effects far below this concentration, it is highly recommended to reassess the exposure limit for ZnO at workplaces.</a:t>
            </a:r>
          </a:p>
        </p:txBody>
      </p:sp>
      <p:sp>
        <p:nvSpPr>
          <p:cNvPr id="8" name="Rectangle 2"/>
          <p:cNvSpPr txBox="1">
            <a:spLocks noChangeArrowheads="1"/>
          </p:cNvSpPr>
          <p:nvPr/>
        </p:nvSpPr>
        <p:spPr bwMode="auto">
          <a:xfrm>
            <a:off x="2581275" y="476374"/>
            <a:ext cx="6257925"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The Human volunteer study at IPA: conclusions</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13</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625935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214313" y="1340768"/>
            <a:ext cx="8624887" cy="4824536"/>
          </a:xfrm>
        </p:spPr>
        <p:txBody>
          <a:bodyPr>
            <a:normAutofit fontScale="77500" lnSpcReduction="20000"/>
          </a:bodyPr>
          <a:lstStyle/>
          <a:p>
            <a:r>
              <a:rPr lang="en-US" sz="2800" dirty="0"/>
              <a:t>EU Commission intends to reassign the responsibilities of DG Employment's Scientific Committee on Occupational Exposure Limits (SCOEL) to ECHA's risk assessment committee (RAC)</a:t>
            </a:r>
          </a:p>
          <a:p>
            <a:r>
              <a:rPr lang="en-US" sz="2800" dirty="0"/>
              <a:t>The Commission has been looking into the "interplay" of REACH with EU Occupational Safety and Health (OSH) legislation and more specifically, the "overlap" between OSH occupational exposure levels (OELs) and REACH's derived no-effect levels (DNELs).</a:t>
            </a:r>
          </a:p>
          <a:p>
            <a:r>
              <a:rPr lang="en-US" sz="2900" dirty="0"/>
              <a:t>“Concrete steps” to remove overlaps between REACH and OSH legislation:</a:t>
            </a:r>
          </a:p>
          <a:p>
            <a:pPr lvl="1"/>
            <a:r>
              <a:rPr lang="en-US" sz="2500" dirty="0"/>
              <a:t>looking into how to use REACH tools – such as exposure scenarios and SDS – to enhance the effectiveness of OSH legislation </a:t>
            </a:r>
          </a:p>
          <a:p>
            <a:pPr lvl="1"/>
            <a:r>
              <a:rPr lang="en-US" sz="2500" dirty="0"/>
              <a:t>improving the coordination of national enforcement authorities of REACH and OSH</a:t>
            </a:r>
          </a:p>
          <a:p>
            <a:pPr lvl="1"/>
            <a:r>
              <a:rPr lang="en-US" sz="2500" dirty="0"/>
              <a:t>aligning methodologies to establish safe levels of exposure to chemicals in the workplace</a:t>
            </a:r>
          </a:p>
          <a:p>
            <a:pPr lvl="1"/>
            <a:r>
              <a:rPr lang="en-US" sz="2500" dirty="0"/>
              <a:t>enhancing the role of Risk Assessment Committee (RAC), to provide scientific opinions under OSH, with "social partners" also involved</a:t>
            </a:r>
          </a:p>
          <a:p>
            <a:pPr lvl="1"/>
            <a:endParaRPr lang="en-US" sz="2500" dirty="0"/>
          </a:p>
        </p:txBody>
      </p:sp>
      <p:sp>
        <p:nvSpPr>
          <p:cNvPr id="8" name="Rectangle 2"/>
          <p:cNvSpPr txBox="1">
            <a:spLocks noChangeArrowheads="1"/>
          </p:cNvSpPr>
          <p:nvPr/>
        </p:nvSpPr>
        <p:spPr bwMode="auto">
          <a:xfrm>
            <a:off x="2411760" y="409126"/>
            <a:ext cx="6257925"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OELs and REACH Review 2018</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14</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1339143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95736" y="274638"/>
            <a:ext cx="6768752" cy="1143000"/>
          </a:xfrm>
        </p:spPr>
        <p:txBody>
          <a:bodyPr/>
          <a:lstStyle/>
          <a:p>
            <a:r>
              <a:rPr lang="en-GB" dirty="0"/>
              <a:t>Nano news – EM taskforce</a:t>
            </a:r>
          </a:p>
        </p:txBody>
      </p:sp>
      <p:sp>
        <p:nvSpPr>
          <p:cNvPr id="4" name="Footer Placeholder 3"/>
          <p:cNvSpPr>
            <a:spLocks noGrp="1"/>
          </p:cNvSpPr>
          <p:nvPr>
            <p:ph type="ftr" sz="quarter" idx="10"/>
          </p:nvPr>
        </p:nvSpPr>
        <p:spPr/>
        <p:txBody>
          <a:bodyPr/>
          <a:lstStyle/>
          <a:p>
            <a:pPr>
              <a:defRPr/>
            </a:pPr>
            <a:r>
              <a:rPr lang="nb-NO"/>
              <a:t>ZOPA GA 28 Sept 2018, Heraklion</a:t>
            </a:r>
            <a:endParaRPr lang="nl-BE" dirty="0"/>
          </a:p>
        </p:txBody>
      </p:sp>
      <p:sp>
        <p:nvSpPr>
          <p:cNvPr id="5" name="Slide Number Placeholder 4"/>
          <p:cNvSpPr>
            <a:spLocks noGrp="1"/>
          </p:cNvSpPr>
          <p:nvPr>
            <p:ph type="sldNum" sz="quarter" idx="11"/>
          </p:nvPr>
        </p:nvSpPr>
        <p:spPr/>
        <p:txBody>
          <a:bodyPr/>
          <a:lstStyle/>
          <a:p>
            <a:pPr>
              <a:defRPr/>
            </a:pPr>
            <a:fld id="{FF328C0A-A611-4E1D-B976-BE6E48D5F131}" type="slidenum">
              <a:rPr lang="nl-BE" smtClean="0"/>
              <a:pPr>
                <a:defRPr/>
              </a:pPr>
              <a:t>15</a:t>
            </a:fld>
            <a:endParaRPr lang="nl-BE"/>
          </a:p>
        </p:txBody>
      </p:sp>
      <p:graphicFrame>
        <p:nvGraphicFramePr>
          <p:cNvPr id="9" name="Table 8">
            <a:extLst>
              <a:ext uri="{FF2B5EF4-FFF2-40B4-BE49-F238E27FC236}">
                <a16:creationId xmlns:a16="http://schemas.microsoft.com/office/drawing/2014/main" id="{D405C814-EA22-407F-846A-DA0F5820B5F3}"/>
              </a:ext>
            </a:extLst>
          </p:cNvPr>
          <p:cNvGraphicFramePr>
            <a:graphicFrameLocks noGrp="1"/>
          </p:cNvGraphicFramePr>
          <p:nvPr>
            <p:extLst>
              <p:ext uri="{D42A27DB-BD31-4B8C-83A1-F6EECF244321}">
                <p14:modId xmlns:p14="http://schemas.microsoft.com/office/powerpoint/2010/main" val="88345230"/>
              </p:ext>
            </p:extLst>
          </p:nvPr>
        </p:nvGraphicFramePr>
        <p:xfrm>
          <a:off x="539552" y="1397000"/>
          <a:ext cx="7992888" cy="3845560"/>
        </p:xfrm>
        <a:graphic>
          <a:graphicData uri="http://schemas.openxmlformats.org/drawingml/2006/table">
            <a:tbl>
              <a:tblPr firstRow="1" bandRow="1">
                <a:tableStyleId>{3C2FFA5D-87B4-456A-9821-1D502468CF0F}</a:tableStyleId>
              </a:tblPr>
              <a:tblGrid>
                <a:gridCol w="2016224">
                  <a:extLst>
                    <a:ext uri="{9D8B030D-6E8A-4147-A177-3AD203B41FA5}">
                      <a16:colId xmlns:a16="http://schemas.microsoft.com/office/drawing/2014/main" val="350376683"/>
                    </a:ext>
                  </a:extLst>
                </a:gridCol>
                <a:gridCol w="5976664">
                  <a:extLst>
                    <a:ext uri="{9D8B030D-6E8A-4147-A177-3AD203B41FA5}">
                      <a16:colId xmlns:a16="http://schemas.microsoft.com/office/drawing/2014/main" val="2758203802"/>
                    </a:ext>
                  </a:extLst>
                </a:gridCol>
              </a:tblGrid>
              <a:tr h="370840">
                <a:tc gridSpan="2">
                  <a:txBody>
                    <a:bodyPr/>
                    <a:lstStyle/>
                    <a:p>
                      <a:pPr algn="ctr"/>
                      <a:r>
                        <a:rPr lang="en-GB" dirty="0"/>
                        <a:t>Nano Task Force</a:t>
                      </a:r>
                      <a:endParaRPr lang="LID4096" dirty="0"/>
                    </a:p>
                  </a:txBody>
                  <a:tcPr/>
                </a:tc>
                <a:tc hMerge="1">
                  <a:txBody>
                    <a:bodyPr/>
                    <a:lstStyle/>
                    <a:p>
                      <a:endParaRPr lang="LID4096" dirty="0"/>
                    </a:p>
                  </a:txBody>
                  <a:tcPr/>
                </a:tc>
                <a:extLst>
                  <a:ext uri="{0D108BD9-81ED-4DB2-BD59-A6C34878D82A}">
                    <a16:rowId xmlns:a16="http://schemas.microsoft.com/office/drawing/2014/main" val="3873669573"/>
                  </a:ext>
                </a:extLst>
              </a:tr>
              <a:tr h="370840">
                <a:tc>
                  <a:txBody>
                    <a:bodyPr/>
                    <a:lstStyle/>
                    <a:p>
                      <a:r>
                        <a:rPr lang="en-GB" dirty="0"/>
                        <a:t>Recent regulatory </a:t>
                      </a:r>
                    </a:p>
                    <a:p>
                      <a:r>
                        <a:rPr lang="en-GB" dirty="0"/>
                        <a:t>updates</a:t>
                      </a:r>
                      <a:endParaRPr lang="LID4096" dirty="0"/>
                    </a:p>
                  </a:txBody>
                  <a:tcPr/>
                </a:tc>
                <a:tc>
                  <a:txBody>
                    <a:bodyPr/>
                    <a:lstStyle/>
                    <a:p>
                      <a:pPr marL="342900" indent="-342900">
                        <a:buFont typeface="+mj-lt"/>
                        <a:buAutoNum type="arabicPeriod"/>
                      </a:pPr>
                      <a:r>
                        <a:rPr lang="en-US" dirty="0"/>
                        <a:t>Voted REACH Annexes Amendments of NMs doc’s (04/2018, scrutiny period until 08/2018, Adoption planned 10/2018, full entry into application 01/2020)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Revision of Commission’s Recommendation on the definition (</a:t>
                      </a:r>
                      <a:r>
                        <a:rPr lang="en-US" strike="sngStrike" dirty="0"/>
                        <a:t>August 2018 Consultation</a:t>
                      </a:r>
                      <a:r>
                        <a:rPr lang="en-US" dirty="0"/>
                        <a:t>) </a:t>
                      </a:r>
                      <a:r>
                        <a:rPr lang="en-US" b="1" dirty="0">
                          <a:solidFill>
                            <a:srgbClr val="FF0000"/>
                          </a:solidFill>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OECD-EU “Malta Project” TGs (2018 starting)</a:t>
                      </a:r>
                    </a:p>
                    <a:p>
                      <a:endParaRPr lang="LID4096" dirty="0"/>
                    </a:p>
                  </a:txBody>
                  <a:tcPr/>
                </a:tc>
                <a:extLst>
                  <a:ext uri="{0D108BD9-81ED-4DB2-BD59-A6C34878D82A}">
                    <a16:rowId xmlns:a16="http://schemas.microsoft.com/office/drawing/2014/main" val="37057773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Ongoing</a:t>
                      </a:r>
                      <a:r>
                        <a:rPr lang="en-US" baseline="0" dirty="0"/>
                        <a:t> actions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and follow-up</a:t>
                      </a:r>
                      <a:endParaRPr lang="en-US" dirty="0"/>
                    </a:p>
                    <a:p>
                      <a:endParaRPr lang="LID4096" dirty="0"/>
                    </a:p>
                  </a:txBody>
                  <a:tcPr/>
                </a:tc>
                <a:tc>
                  <a:txBody>
                    <a:bodyPr/>
                    <a:lstStyle/>
                    <a:p>
                      <a:pPr marL="342900" indent="-342900">
                        <a:buFont typeface="+mj-lt"/>
                        <a:buAutoNum type="arabicPeriod"/>
                      </a:pPr>
                      <a:r>
                        <a:rPr lang="en-US" dirty="0"/>
                        <a:t>CARACAL meeting, joint industry statement paper aimed, develop “setting/grouping” of Nanos for an EM position</a:t>
                      </a:r>
                    </a:p>
                    <a:p>
                      <a:pPr marL="342900" indent="-342900">
                        <a:buFont typeface="+mj-lt"/>
                        <a:buAutoNum type="arabicPeriod"/>
                      </a:pPr>
                      <a:r>
                        <a:rPr lang="en-US" dirty="0">
                          <a:sym typeface="Wingdings" panose="05000000000000000000" pitchFamily="2" charset="2"/>
                        </a:rPr>
                        <a:t>Monitoring of TG development within BIAC Group</a:t>
                      </a:r>
                      <a:endParaRPr lang="en-US" dirty="0"/>
                    </a:p>
                    <a:p>
                      <a:endParaRPr lang="LID4096" dirty="0"/>
                    </a:p>
                  </a:txBody>
                  <a:tcPr/>
                </a:tc>
                <a:extLst>
                  <a:ext uri="{0D108BD9-81ED-4DB2-BD59-A6C34878D82A}">
                    <a16:rowId xmlns:a16="http://schemas.microsoft.com/office/drawing/2014/main" val="2753537000"/>
                  </a:ext>
                </a:extLst>
              </a:tr>
            </a:tbl>
          </a:graphicData>
        </a:graphic>
      </p:graphicFrame>
    </p:spTree>
    <p:extLst>
      <p:ext uri="{BB962C8B-B14F-4D97-AF65-F5344CB8AC3E}">
        <p14:creationId xmlns:p14="http://schemas.microsoft.com/office/powerpoint/2010/main" val="1057906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505023" y="1340768"/>
            <a:ext cx="8334177" cy="4824536"/>
          </a:xfrm>
        </p:spPr>
        <p:txBody>
          <a:bodyPr>
            <a:normAutofit/>
          </a:bodyPr>
          <a:lstStyle/>
          <a:p>
            <a:r>
              <a:rPr lang="en-US" sz="2800" dirty="0"/>
              <a:t>26/04/2018 Annexes have been voted and approved in the REACH Committee</a:t>
            </a:r>
          </a:p>
          <a:p>
            <a:r>
              <a:rPr lang="en-US" sz="2800" dirty="0"/>
              <a:t>3 Months EP and EC scrutiny, then Commission adoption</a:t>
            </a:r>
          </a:p>
          <a:p>
            <a:r>
              <a:rPr lang="en-US" sz="2800" dirty="0"/>
              <a:t>Joint statement of </a:t>
            </a:r>
            <a:r>
              <a:rPr lang="en-US" sz="2800" dirty="0" err="1"/>
              <a:t>Cefic</a:t>
            </a:r>
            <a:r>
              <a:rPr lang="en-US" sz="2800" dirty="0"/>
              <a:t>, IMA in June</a:t>
            </a:r>
          </a:p>
          <a:p>
            <a:r>
              <a:rPr lang="en-US" sz="2800" dirty="0"/>
              <a:t>Without proper definition, legal text is subject to interpretation =&gt; nanoform</a:t>
            </a:r>
          </a:p>
          <a:p>
            <a:r>
              <a:rPr lang="en-US" sz="2800" b="1" i="1" dirty="0">
                <a:solidFill>
                  <a:srgbClr val="00B050"/>
                </a:solidFill>
              </a:rPr>
              <a:t>Guidance is key to interpret properly the new REACH text: workshop in November, work starting</a:t>
            </a:r>
          </a:p>
        </p:txBody>
      </p:sp>
      <p:sp>
        <p:nvSpPr>
          <p:cNvPr id="8" name="Rectangle 2"/>
          <p:cNvSpPr txBox="1">
            <a:spLocks noChangeArrowheads="1"/>
          </p:cNvSpPr>
          <p:nvPr/>
        </p:nvSpPr>
        <p:spPr bwMode="auto">
          <a:xfrm>
            <a:off x="2195737" y="476374"/>
            <a:ext cx="6643464"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REACH revision - annexes</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16</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1960758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2195737" y="476374"/>
            <a:ext cx="6643464"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REACH revision - annexes</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17</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pic>
        <p:nvPicPr>
          <p:cNvPr id="4" name="Picture 3">
            <a:extLst>
              <a:ext uri="{FF2B5EF4-FFF2-40B4-BE49-F238E27FC236}">
                <a16:creationId xmlns:a16="http://schemas.microsoft.com/office/drawing/2014/main" id="{233138B0-74A2-4732-BC31-D1E9EFE9CD1B}"/>
              </a:ext>
            </a:extLst>
          </p:cNvPr>
          <p:cNvPicPr>
            <a:picLocks noChangeAspect="1"/>
          </p:cNvPicPr>
          <p:nvPr/>
        </p:nvPicPr>
        <p:blipFill>
          <a:blip r:embed="rId3"/>
          <a:stretch>
            <a:fillRect/>
          </a:stretch>
        </p:blipFill>
        <p:spPr>
          <a:xfrm>
            <a:off x="1115616" y="1246413"/>
            <a:ext cx="6912768" cy="5178816"/>
          </a:xfrm>
          <a:prstGeom prst="rect">
            <a:avLst/>
          </a:prstGeom>
        </p:spPr>
      </p:pic>
    </p:spTree>
    <p:extLst>
      <p:ext uri="{BB962C8B-B14F-4D97-AF65-F5344CB8AC3E}">
        <p14:creationId xmlns:p14="http://schemas.microsoft.com/office/powerpoint/2010/main" val="1427811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505023" y="1340768"/>
            <a:ext cx="8334177" cy="4824536"/>
          </a:xfrm>
        </p:spPr>
        <p:txBody>
          <a:bodyPr>
            <a:normAutofit fontScale="85000" lnSpcReduction="10000"/>
          </a:bodyPr>
          <a:lstStyle/>
          <a:p>
            <a:r>
              <a:rPr lang="en-US" sz="2800" dirty="0"/>
              <a:t>Review of Guidance documents and related Technical guidelines:</a:t>
            </a:r>
          </a:p>
          <a:p>
            <a:r>
              <a:rPr lang="en-US" sz="2800" dirty="0"/>
              <a:t>6 of 7 projects were approved and notably</a:t>
            </a:r>
          </a:p>
          <a:p>
            <a:pPr lvl="1"/>
            <a:r>
              <a:rPr lang="en-US" sz="2400" b="1" dirty="0">
                <a:solidFill>
                  <a:srgbClr val="00B050"/>
                </a:solidFill>
              </a:rPr>
              <a:t>Determination of solubility and dissolution rate of nanomaterials in water and relevant synthetic biologically mediums</a:t>
            </a:r>
          </a:p>
          <a:p>
            <a:pPr lvl="1"/>
            <a:r>
              <a:rPr lang="en-US" sz="2400" dirty="0"/>
              <a:t>Identification and quantification of the surface chemistry and coatings on nano- and microscale materials</a:t>
            </a:r>
          </a:p>
          <a:p>
            <a:pPr lvl="1"/>
            <a:r>
              <a:rPr lang="en-US" sz="2400" dirty="0"/>
              <a:t>New TG on Determination of the Dustiness of Manufactured Nanomaterials</a:t>
            </a:r>
          </a:p>
          <a:p>
            <a:pPr lvl="1"/>
            <a:r>
              <a:rPr lang="en-US" sz="2400" dirty="0"/>
              <a:t>Applicability of the TG 442D in vitro skin </a:t>
            </a:r>
            <a:r>
              <a:rPr lang="en-US" sz="2400" dirty="0" err="1"/>
              <a:t>sensitisation</a:t>
            </a:r>
            <a:r>
              <a:rPr lang="en-US" sz="2400" dirty="0"/>
              <a:t> for nanomaterials</a:t>
            </a:r>
          </a:p>
          <a:p>
            <a:pPr lvl="1"/>
            <a:r>
              <a:rPr lang="en-US" sz="2400" b="1" dirty="0">
                <a:solidFill>
                  <a:srgbClr val="00B050"/>
                </a:solidFill>
              </a:rPr>
              <a:t>Aquatic (Environmental) Transformation of Nanomaterials</a:t>
            </a:r>
          </a:p>
          <a:p>
            <a:pPr lvl="1"/>
            <a:r>
              <a:rPr lang="en-US" sz="2400" dirty="0"/>
              <a:t>New TG on toxicokinetics or Amendments to OECD TG 417 to accommodate nanomaterials</a:t>
            </a:r>
          </a:p>
          <a:p>
            <a:r>
              <a:rPr lang="en-US" sz="2800" dirty="0"/>
              <a:t>Some discussions ongoing on how to prove negative results </a:t>
            </a:r>
          </a:p>
        </p:txBody>
      </p:sp>
      <p:sp>
        <p:nvSpPr>
          <p:cNvPr id="8" name="Rectangle 2"/>
          <p:cNvSpPr txBox="1">
            <a:spLocks noChangeArrowheads="1"/>
          </p:cNvSpPr>
          <p:nvPr/>
        </p:nvSpPr>
        <p:spPr bwMode="auto">
          <a:xfrm>
            <a:off x="2195737" y="476374"/>
            <a:ext cx="6643464"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OECD WPNM meeting – Malta Project</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18</a:t>
            </a:fld>
            <a:endParaRPr lang="nl-BE" dirty="0"/>
          </a:p>
        </p:txBody>
      </p:sp>
      <p:sp>
        <p:nvSpPr>
          <p:cNvPr id="9" name="Footer Placeholder 8"/>
          <p:cNvSpPr>
            <a:spLocks noGrp="1"/>
          </p:cNvSpPr>
          <p:nvPr>
            <p:ph type="ftr" sz="quarter" idx="10"/>
          </p:nvPr>
        </p:nvSpPr>
        <p:spPr/>
        <p:txBody>
          <a:bodyPr/>
          <a:lstStyle/>
          <a:p>
            <a:r>
              <a:rPr lang="nb-NO" dirty="0"/>
              <a:t>ZOPA GA 28 Sept 2018, Heraklion</a:t>
            </a:r>
            <a:endParaRPr lang="nl-BE" dirty="0"/>
          </a:p>
        </p:txBody>
      </p:sp>
    </p:spTree>
    <p:extLst>
      <p:ext uri="{BB962C8B-B14F-4D97-AF65-F5344CB8AC3E}">
        <p14:creationId xmlns:p14="http://schemas.microsoft.com/office/powerpoint/2010/main" val="1380916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a:extLst>
              <a:ext uri="{FF2B5EF4-FFF2-40B4-BE49-F238E27FC236}">
                <a16:creationId xmlns:a16="http://schemas.microsoft.com/office/drawing/2014/main" id="{1314E881-1D2E-4183-8D0B-50074669E9FC}"/>
              </a:ext>
            </a:extLst>
          </p:cNvPr>
          <p:cNvSpPr>
            <a:spLocks noGrp="1" noChangeArrowheads="1"/>
          </p:cNvSpPr>
          <p:nvPr>
            <p:ph type="title"/>
          </p:nvPr>
        </p:nvSpPr>
        <p:spPr>
          <a:xfrm>
            <a:off x="2267744" y="260648"/>
            <a:ext cx="6859310" cy="762000"/>
          </a:xfrm>
        </p:spPr>
        <p:txBody>
          <a:bodyPr/>
          <a:lstStyle/>
          <a:p>
            <a:br>
              <a:rPr lang="en-GB" altLang="en-US" sz="3200" dirty="0"/>
            </a:br>
            <a:r>
              <a:rPr lang="en-GB" altLang="en-US" sz="3200" dirty="0"/>
              <a:t>Improving the Zinc files in a Sectorial approach?</a:t>
            </a:r>
          </a:p>
        </p:txBody>
      </p:sp>
      <p:sp>
        <p:nvSpPr>
          <p:cNvPr id="48131" name="Content Placeholder 2" descr="Rectangle: Click to edit Master text styles&#10;Second level&#10;Third level&#10;Fourth level&#10;Fifth level">
            <a:extLst>
              <a:ext uri="{FF2B5EF4-FFF2-40B4-BE49-F238E27FC236}">
                <a16:creationId xmlns:a16="http://schemas.microsoft.com/office/drawing/2014/main" id="{6F0611E2-75B4-4B52-8F8F-7233B909841E}"/>
              </a:ext>
            </a:extLst>
          </p:cNvPr>
          <p:cNvSpPr>
            <a:spLocks noGrp="1" noChangeArrowheads="1"/>
          </p:cNvSpPr>
          <p:nvPr>
            <p:ph idx="1"/>
          </p:nvPr>
        </p:nvSpPr>
        <p:spPr>
          <a:xfrm>
            <a:off x="395536" y="1556792"/>
            <a:ext cx="8569325" cy="4648200"/>
          </a:xfrm>
        </p:spPr>
        <p:txBody>
          <a:bodyPr/>
          <a:lstStyle/>
          <a:p>
            <a:pPr>
              <a:buFont typeface="Arial" panose="020B0604020202020204" pitchFamily="34" charset="0"/>
              <a:buChar char="•"/>
              <a:defRPr/>
            </a:pPr>
            <a:r>
              <a:rPr lang="en-GB" altLang="en-US" sz="2400" dirty="0">
                <a:ea typeface="MS PGothic" charset="-128"/>
              </a:rPr>
              <a:t>By 2020, ECHA wants to have a clear view on registered substances:</a:t>
            </a:r>
          </a:p>
          <a:p>
            <a:pPr lvl="1">
              <a:defRPr/>
            </a:pPr>
            <a:r>
              <a:rPr lang="en-GB" altLang="en-US" sz="2000" dirty="0">
                <a:solidFill>
                  <a:srgbClr val="00B050"/>
                </a:solidFill>
                <a:ea typeface="MS PGothic" charset="-128"/>
              </a:rPr>
              <a:t>(Seemingly) OK </a:t>
            </a:r>
            <a:r>
              <a:rPr lang="en-GB" altLang="en-US" sz="2000" dirty="0">
                <a:ea typeface="MS PGothic" charset="-128"/>
              </a:rPr>
              <a:t>/ </a:t>
            </a:r>
            <a:r>
              <a:rPr lang="en-GB" altLang="en-US" sz="2000" dirty="0">
                <a:solidFill>
                  <a:schemeClr val="accent5">
                    <a:lumMod val="50000"/>
                  </a:schemeClr>
                </a:solidFill>
                <a:ea typeface="MS PGothic" charset="-128"/>
              </a:rPr>
              <a:t>Further work needed (e.g. because dossier not complete)</a:t>
            </a:r>
            <a:r>
              <a:rPr lang="en-GB" altLang="en-US" sz="2000" dirty="0">
                <a:solidFill>
                  <a:srgbClr val="C8C804"/>
                </a:solidFill>
                <a:ea typeface="MS PGothic" charset="-128"/>
              </a:rPr>
              <a:t> </a:t>
            </a:r>
            <a:r>
              <a:rPr lang="en-GB" altLang="en-US" sz="2000" dirty="0">
                <a:ea typeface="MS PGothic" charset="-128"/>
              </a:rPr>
              <a:t>/ </a:t>
            </a:r>
            <a:r>
              <a:rPr lang="en-GB" altLang="en-US" sz="2000" dirty="0">
                <a:solidFill>
                  <a:srgbClr val="FF0000"/>
                </a:solidFill>
                <a:ea typeface="MS PGothic" charset="-128"/>
              </a:rPr>
              <a:t>Of concern </a:t>
            </a:r>
          </a:p>
          <a:p>
            <a:pPr lvl="1">
              <a:defRPr/>
            </a:pPr>
            <a:r>
              <a:rPr lang="en-GB" altLang="en-US" sz="2000" dirty="0">
                <a:ea typeface="MS PGothic" charset="-128"/>
              </a:rPr>
              <a:t>evaluation of existing files electronically</a:t>
            </a:r>
          </a:p>
          <a:p>
            <a:pPr>
              <a:buFont typeface="Arial" panose="020B0604020202020204" pitchFamily="34" charset="0"/>
              <a:buChar char="•"/>
              <a:defRPr/>
            </a:pPr>
            <a:r>
              <a:rPr lang="en-GB" altLang="en-US" sz="2400" dirty="0">
                <a:ea typeface="MS PGothic" charset="-128"/>
                <a:sym typeface="Wingdings" charset="2"/>
              </a:rPr>
              <a:t> </a:t>
            </a:r>
            <a:r>
              <a:rPr lang="en-GB" altLang="en-US" sz="2400" dirty="0">
                <a:ea typeface="MS PGothic" charset="-128"/>
              </a:rPr>
              <a:t>It is important to optimise our registration files</a:t>
            </a:r>
          </a:p>
          <a:p>
            <a:pPr lvl="1">
              <a:defRPr/>
            </a:pPr>
            <a:r>
              <a:rPr lang="en-GB" altLang="en-US" sz="2000" dirty="0">
                <a:ea typeface="MS PGothic" charset="-128"/>
              </a:rPr>
              <a:t>The sectorial approach provides a mechanism to do improvements in formal collaboration with ECHA</a:t>
            </a:r>
          </a:p>
          <a:p>
            <a:pPr lvl="1">
              <a:defRPr/>
            </a:pPr>
            <a:r>
              <a:rPr lang="en-GB" altLang="en-US" sz="2000" dirty="0">
                <a:ea typeface="MS PGothic" charset="-128"/>
              </a:rPr>
              <a:t>Coordination by Eurométaux - IZA is part of steering Committee</a:t>
            </a:r>
          </a:p>
          <a:p>
            <a:pPr lvl="1">
              <a:defRPr/>
            </a:pPr>
            <a:r>
              <a:rPr lang="en-GB" altLang="en-US" sz="2000" dirty="0">
                <a:ea typeface="MS PGothic" charset="-128"/>
              </a:rPr>
              <a:t>It is considered positive to work together with the regulators</a:t>
            </a:r>
          </a:p>
          <a:p>
            <a:pPr lvl="1">
              <a:defRPr/>
            </a:pPr>
            <a:r>
              <a:rPr lang="en-GB" altLang="en-US" sz="2000" dirty="0">
                <a:ea typeface="MS PGothic" charset="-128"/>
              </a:rPr>
              <a:t>REACH process continues (Evaluation,  restriction,…)</a:t>
            </a:r>
          </a:p>
          <a:p>
            <a:pPr lvl="1">
              <a:defRPr/>
            </a:pPr>
            <a:endParaRPr lang="en-GB" altLang="en-US" sz="2000" dirty="0">
              <a:ea typeface="MS PGothic" charset="-128"/>
            </a:endParaRPr>
          </a:p>
          <a:p>
            <a:pPr lvl="1">
              <a:defRPr/>
            </a:pPr>
            <a:endParaRPr lang="en-GB" altLang="en-US" sz="2000" dirty="0">
              <a:ea typeface="MS PGothic" charset="-128"/>
            </a:endParaRPr>
          </a:p>
          <a:p>
            <a:pPr>
              <a:buFont typeface="Wingdings" charset="2"/>
              <a:buChar char="q"/>
              <a:defRPr/>
            </a:pPr>
            <a:endParaRPr lang="en-GB" altLang="en-US" dirty="0">
              <a:ea typeface="MS PGothic" charset="-128"/>
            </a:endParaRPr>
          </a:p>
        </p:txBody>
      </p:sp>
      <p:sp>
        <p:nvSpPr>
          <p:cNvPr id="49156" name="Slide Number Placeholder 4">
            <a:extLst>
              <a:ext uri="{FF2B5EF4-FFF2-40B4-BE49-F238E27FC236}">
                <a16:creationId xmlns:a16="http://schemas.microsoft.com/office/drawing/2014/main" id="{F59B25E2-45D5-4333-B685-B5CBF91592CA}"/>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0000"/>
              <a:buFont typeface="Wingdings" panose="05000000000000000000" pitchFamily="2" charset="2"/>
              <a:buChar char="q"/>
              <a:defRPr sz="2800">
                <a:solidFill>
                  <a:schemeClr val="tx1"/>
                </a:solidFill>
                <a:latin typeface="Tahoma" panose="020B0604030504040204" pitchFamily="34" charset="0"/>
                <a:ea typeface="MS PGothic" panose="020B0600070205080204" pitchFamily="34" charset="-128"/>
              </a:defRPr>
            </a:lvl1pPr>
            <a:lvl2pPr marL="742950" indent="-285750">
              <a:spcBef>
                <a:spcPct val="20000"/>
              </a:spcBef>
              <a:buClr>
                <a:schemeClr val="tx1"/>
              </a:buClr>
              <a:buSzPct val="70000"/>
              <a:buChar char="•"/>
              <a:defRPr sz="2400">
                <a:solidFill>
                  <a:schemeClr val="tx1"/>
                </a:solidFill>
                <a:latin typeface="Tahoma" panose="020B0604030504040204" pitchFamily="34" charset="0"/>
                <a:ea typeface="MS PGothic" panose="020B0600070205080204" pitchFamily="34" charset="-128"/>
              </a:defRPr>
            </a:lvl2pPr>
            <a:lvl3pPr marL="1143000" indent="-228600">
              <a:spcBef>
                <a:spcPct val="20000"/>
              </a:spcBef>
              <a:buClr>
                <a:schemeClr val="tx1"/>
              </a:buClr>
              <a:buSzPct val="70000"/>
              <a:buFont typeface="Wingdings" panose="05000000000000000000" pitchFamily="2" charset="2"/>
              <a:buChar char="ü"/>
              <a:defRPr sz="2000">
                <a:solidFill>
                  <a:schemeClr val="tx1"/>
                </a:solidFill>
                <a:latin typeface="Tahoma" panose="020B0604030504040204" pitchFamily="34" charset="0"/>
                <a:ea typeface="MS PGothic" panose="020B0600070205080204" pitchFamily="34" charset="-128"/>
              </a:defRPr>
            </a:lvl3pPr>
            <a:lvl4pPr marL="1600200" indent="-228600">
              <a:spcBef>
                <a:spcPct val="20000"/>
              </a:spcBef>
              <a:buClr>
                <a:schemeClr val="tx1"/>
              </a:buClr>
              <a:buSzPct val="70000"/>
              <a:buFont typeface="Wingdings" panose="05000000000000000000" pitchFamily="2" charset="2"/>
              <a:buChar char="Ø"/>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9pPr>
          </a:lstStyle>
          <a:p>
            <a:pPr>
              <a:spcBef>
                <a:spcPct val="0"/>
              </a:spcBef>
              <a:buClrTx/>
              <a:buSzTx/>
              <a:buFontTx/>
              <a:buNone/>
            </a:pPr>
            <a:fld id="{18726C47-A183-4626-9132-75FC1D55BBF5}" type="slidenum">
              <a:rPr lang="en-GB" altLang="en-US" sz="1400" smtClean="0"/>
              <a:pPr>
                <a:spcBef>
                  <a:spcPct val="0"/>
                </a:spcBef>
                <a:buClrTx/>
                <a:buSzTx/>
                <a:buFontTx/>
                <a:buNone/>
              </a:pPr>
              <a:t>19</a:t>
            </a:fld>
            <a:endParaRPr lang="en-GB" altLang="en-US" sz="1400"/>
          </a:p>
        </p:txBody>
      </p:sp>
      <p:sp>
        <p:nvSpPr>
          <p:cNvPr id="6" name="Footer Placeholder 8">
            <a:extLst>
              <a:ext uri="{FF2B5EF4-FFF2-40B4-BE49-F238E27FC236}">
                <a16:creationId xmlns:a16="http://schemas.microsoft.com/office/drawing/2014/main" id="{866FDD54-7B14-4159-810C-0AA9766E862B}"/>
              </a:ext>
            </a:extLst>
          </p:cNvPr>
          <p:cNvSpPr>
            <a:spLocks noGrp="1"/>
          </p:cNvSpPr>
          <p:nvPr>
            <p:ph type="ftr" sz="quarter" idx="10"/>
          </p:nvPr>
        </p:nvSpPr>
        <p:spPr>
          <a:xfrm>
            <a:off x="214313" y="6245225"/>
            <a:ext cx="5572125" cy="476250"/>
          </a:xfrm>
        </p:spPr>
        <p:txBody>
          <a:bodyPr/>
          <a:lstStyle/>
          <a:p>
            <a:r>
              <a:rPr lang="nb-NO" dirty="0"/>
              <a:t>ZOPA GA 28 Sept 2018, Heraklion</a:t>
            </a:r>
            <a:endParaRPr lang="nl-B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60" y="274638"/>
            <a:ext cx="6247596" cy="1143000"/>
          </a:xfrm>
        </p:spPr>
        <p:txBody>
          <a:bodyPr/>
          <a:lstStyle/>
          <a:p>
            <a:pPr eaLnBrk="1" hangingPunct="1">
              <a:defRPr/>
            </a:pPr>
            <a:r>
              <a:rPr lang="en-GB" sz="3200" dirty="0">
                <a:effectLst>
                  <a:outerShdw blurRad="38100" dist="38100" dir="2700000" algn="tl">
                    <a:srgbClr val="C0C0C0"/>
                  </a:outerShdw>
                </a:effectLst>
              </a:rPr>
              <a:t>REACH - Zinc Consortium </a:t>
            </a:r>
          </a:p>
        </p:txBody>
      </p:sp>
      <p:sp>
        <p:nvSpPr>
          <p:cNvPr id="6147" name="Rectangle 3"/>
          <p:cNvSpPr>
            <a:spLocks noGrp="1" noChangeArrowheads="1"/>
          </p:cNvSpPr>
          <p:nvPr>
            <p:ph idx="1"/>
          </p:nvPr>
        </p:nvSpPr>
        <p:spPr>
          <a:xfrm>
            <a:off x="251520" y="2996952"/>
            <a:ext cx="8712968" cy="3096344"/>
          </a:xfrm>
        </p:spPr>
        <p:txBody>
          <a:bodyPr>
            <a:normAutofit/>
          </a:bodyPr>
          <a:lstStyle/>
          <a:p>
            <a:pPr eaLnBrk="1" hangingPunct="1">
              <a:lnSpc>
                <a:spcPct val="90000"/>
              </a:lnSpc>
            </a:pPr>
            <a:r>
              <a:rPr lang="en-US" sz="2400" dirty="0"/>
              <a:t>Consortium membership</a:t>
            </a:r>
          </a:p>
          <a:p>
            <a:pPr lvl="1" eaLnBrk="1" hangingPunct="1">
              <a:lnSpc>
                <a:spcPct val="90000"/>
              </a:lnSpc>
            </a:pPr>
            <a:r>
              <a:rPr lang="en-US" sz="2200" u="sng" dirty="0"/>
              <a:t>86</a:t>
            </a:r>
            <a:r>
              <a:rPr lang="en-US" sz="2200" dirty="0"/>
              <a:t> effective members (due mergers and resignations)of which </a:t>
            </a:r>
            <a:r>
              <a:rPr lang="en-US" sz="2200" u="sng" dirty="0"/>
              <a:t>48</a:t>
            </a:r>
            <a:r>
              <a:rPr lang="en-US" sz="2200" dirty="0"/>
              <a:t> registered ZnO</a:t>
            </a:r>
          </a:p>
          <a:p>
            <a:pPr lvl="1" eaLnBrk="1" hangingPunct="1">
              <a:lnSpc>
                <a:spcPct val="90000"/>
              </a:lnSpc>
            </a:pPr>
            <a:r>
              <a:rPr lang="en-US" sz="2200" dirty="0"/>
              <a:t>LoA (Letter of Access) ZnO : </a:t>
            </a:r>
          </a:p>
          <a:p>
            <a:pPr lvl="2" eaLnBrk="1" hangingPunct="1">
              <a:lnSpc>
                <a:spcPct val="90000"/>
              </a:lnSpc>
            </a:pPr>
            <a:r>
              <a:rPr lang="en-US" sz="1800" dirty="0"/>
              <a:t>58 paid since last year</a:t>
            </a:r>
          </a:p>
          <a:p>
            <a:pPr lvl="2" eaLnBrk="1" hangingPunct="1">
              <a:lnSpc>
                <a:spcPct val="90000"/>
              </a:lnSpc>
            </a:pPr>
            <a:endParaRPr lang="en-US" sz="1800" dirty="0"/>
          </a:p>
          <a:p>
            <a:pPr lvl="1" eaLnBrk="1" hangingPunct="1">
              <a:lnSpc>
                <a:spcPct val="90000"/>
              </a:lnSpc>
            </a:pPr>
            <a:r>
              <a:rPr lang="en-US" sz="2200" dirty="0"/>
              <a:t>128 ZnO LoA in total</a:t>
            </a:r>
          </a:p>
          <a:p>
            <a:pPr lvl="1" eaLnBrk="1" hangingPunct="1">
              <a:lnSpc>
                <a:spcPct val="90000"/>
              </a:lnSpc>
            </a:pPr>
            <a:r>
              <a:rPr lang="en-US" sz="2200" dirty="0"/>
              <a:t>LtU (License to Use) : 3 new LtU</a:t>
            </a:r>
          </a:p>
        </p:txBody>
      </p:sp>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2</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268760"/>
            <a:ext cx="3615608"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0DA307DC-1265-4122-9902-6563F46E1637}"/>
              </a:ext>
            </a:extLst>
          </p:cNvPr>
          <p:cNvSpPr>
            <a:spLocks noGrp="1" noChangeArrowheads="1"/>
          </p:cNvSpPr>
          <p:nvPr>
            <p:ph type="title"/>
          </p:nvPr>
        </p:nvSpPr>
        <p:spPr>
          <a:xfrm>
            <a:off x="2339752" y="476250"/>
            <a:ext cx="6118448" cy="762000"/>
          </a:xfrm>
        </p:spPr>
        <p:txBody>
          <a:bodyPr/>
          <a:lstStyle/>
          <a:p>
            <a:r>
              <a:rPr lang="en-GB" altLang="en-US" dirty="0"/>
              <a:t>Proposal: sectorial approach for the inorganic-IZA zinc files</a:t>
            </a:r>
          </a:p>
        </p:txBody>
      </p:sp>
      <p:sp>
        <p:nvSpPr>
          <p:cNvPr id="50178" name="Content Placeholder 2" descr="Rectangle: Click to edit Master text styles&#10;Second level&#10;Third level&#10;Fourth level&#10;Fifth level">
            <a:extLst>
              <a:ext uri="{FF2B5EF4-FFF2-40B4-BE49-F238E27FC236}">
                <a16:creationId xmlns:a16="http://schemas.microsoft.com/office/drawing/2014/main" id="{90ECE2F2-34E5-456D-8FC0-831CEE8D5A83}"/>
              </a:ext>
            </a:extLst>
          </p:cNvPr>
          <p:cNvSpPr>
            <a:spLocks noGrp="1" noChangeArrowheads="1"/>
          </p:cNvSpPr>
          <p:nvPr>
            <p:ph idx="1"/>
          </p:nvPr>
        </p:nvSpPr>
        <p:spPr>
          <a:xfrm>
            <a:off x="250825" y="1633538"/>
            <a:ext cx="4968875" cy="4459287"/>
          </a:xfrm>
        </p:spPr>
        <p:txBody>
          <a:bodyPr>
            <a:normAutofit fontScale="92500" lnSpcReduction="10000"/>
          </a:bodyPr>
          <a:lstStyle/>
          <a:p>
            <a:r>
              <a:rPr lang="en-GB" altLang="en-US" sz="2400" dirty="0"/>
              <a:t>work on improvements, e.g.:</a:t>
            </a:r>
          </a:p>
          <a:p>
            <a:pPr lvl="1"/>
            <a:r>
              <a:rPr lang="en-GB" altLang="en-US" u="sng" dirty="0"/>
              <a:t>Read across </a:t>
            </a:r>
            <a:r>
              <a:rPr lang="en-GB" altLang="en-US" dirty="0"/>
              <a:t>description: according to RAAF format</a:t>
            </a:r>
          </a:p>
          <a:p>
            <a:pPr lvl="1"/>
            <a:r>
              <a:rPr lang="en-GB" altLang="en-US" dirty="0"/>
              <a:t>Workplace: </a:t>
            </a:r>
          </a:p>
          <a:p>
            <a:pPr lvl="2"/>
            <a:r>
              <a:rPr lang="en-GB" altLang="en-US" u="sng" dirty="0"/>
              <a:t>Update exposure data </a:t>
            </a:r>
            <a:r>
              <a:rPr lang="en-GB" altLang="en-US" dirty="0"/>
              <a:t>(respirable fraction) </a:t>
            </a:r>
          </a:p>
          <a:p>
            <a:pPr lvl="2"/>
            <a:r>
              <a:rPr lang="en-GB" altLang="en-US" dirty="0"/>
              <a:t>new DNEL assessment (?)</a:t>
            </a:r>
          </a:p>
          <a:p>
            <a:pPr lvl="1"/>
            <a:r>
              <a:rPr lang="en-GB" altLang="en-US" dirty="0"/>
              <a:t>Reformatting exposure scenarios in CHESAR (??)</a:t>
            </a:r>
          </a:p>
          <a:p>
            <a:pPr lvl="2"/>
            <a:r>
              <a:rPr lang="en-GB" altLang="en-US" dirty="0"/>
              <a:t>Translation in </a:t>
            </a:r>
            <a:r>
              <a:rPr lang="en-GB" altLang="en-US" dirty="0" err="1"/>
              <a:t>eSDS</a:t>
            </a:r>
            <a:endParaRPr lang="en-GB" altLang="en-US" dirty="0"/>
          </a:p>
          <a:p>
            <a:pPr lvl="1"/>
            <a:r>
              <a:rPr lang="en-GB" altLang="en-US" dirty="0"/>
              <a:t>…</a:t>
            </a:r>
          </a:p>
          <a:p>
            <a:endParaRPr lang="en-GB" altLang="en-US" dirty="0"/>
          </a:p>
          <a:p>
            <a:endParaRPr lang="en-GB" altLang="en-US" dirty="0"/>
          </a:p>
        </p:txBody>
      </p:sp>
      <p:sp>
        <p:nvSpPr>
          <p:cNvPr id="50180" name="Slide Number Placeholder 4">
            <a:extLst>
              <a:ext uri="{FF2B5EF4-FFF2-40B4-BE49-F238E27FC236}">
                <a16:creationId xmlns:a16="http://schemas.microsoft.com/office/drawing/2014/main" id="{07AA0D95-0947-43A8-BC4A-127E70A829F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0000"/>
              <a:buFont typeface="Wingdings" panose="05000000000000000000" pitchFamily="2" charset="2"/>
              <a:buChar char="q"/>
              <a:defRPr sz="2800">
                <a:solidFill>
                  <a:schemeClr val="tx1"/>
                </a:solidFill>
                <a:latin typeface="Tahoma" panose="020B0604030504040204" pitchFamily="34" charset="0"/>
                <a:ea typeface="MS PGothic" panose="020B0600070205080204" pitchFamily="34" charset="-128"/>
              </a:defRPr>
            </a:lvl1pPr>
            <a:lvl2pPr marL="742950" indent="-285750">
              <a:spcBef>
                <a:spcPct val="20000"/>
              </a:spcBef>
              <a:buClr>
                <a:schemeClr val="tx1"/>
              </a:buClr>
              <a:buSzPct val="70000"/>
              <a:buChar char="•"/>
              <a:defRPr sz="2400">
                <a:solidFill>
                  <a:schemeClr val="tx1"/>
                </a:solidFill>
                <a:latin typeface="Tahoma" panose="020B0604030504040204" pitchFamily="34" charset="0"/>
                <a:ea typeface="MS PGothic" panose="020B0600070205080204" pitchFamily="34" charset="-128"/>
              </a:defRPr>
            </a:lvl2pPr>
            <a:lvl3pPr marL="1143000" indent="-228600">
              <a:spcBef>
                <a:spcPct val="20000"/>
              </a:spcBef>
              <a:buClr>
                <a:schemeClr val="tx1"/>
              </a:buClr>
              <a:buSzPct val="70000"/>
              <a:buFont typeface="Wingdings" panose="05000000000000000000" pitchFamily="2" charset="2"/>
              <a:buChar char="ü"/>
              <a:defRPr sz="2000">
                <a:solidFill>
                  <a:schemeClr val="tx1"/>
                </a:solidFill>
                <a:latin typeface="Tahoma" panose="020B0604030504040204" pitchFamily="34" charset="0"/>
                <a:ea typeface="MS PGothic" panose="020B0600070205080204" pitchFamily="34" charset="-128"/>
              </a:defRPr>
            </a:lvl3pPr>
            <a:lvl4pPr marL="1600200" indent="-228600">
              <a:spcBef>
                <a:spcPct val="20000"/>
              </a:spcBef>
              <a:buClr>
                <a:schemeClr val="tx1"/>
              </a:buClr>
              <a:buSzPct val="70000"/>
              <a:buFont typeface="Wingdings" panose="05000000000000000000" pitchFamily="2" charset="2"/>
              <a:buChar char="Ø"/>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9pPr>
          </a:lstStyle>
          <a:p>
            <a:pPr>
              <a:spcBef>
                <a:spcPct val="0"/>
              </a:spcBef>
              <a:buClrTx/>
              <a:buSzTx/>
              <a:buFontTx/>
              <a:buNone/>
            </a:pPr>
            <a:fld id="{D8C4FED4-80F5-42D6-BAFF-8E70EE7EA391}" type="slidenum">
              <a:rPr lang="en-GB" altLang="en-US" sz="1400" smtClean="0"/>
              <a:pPr>
                <a:spcBef>
                  <a:spcPct val="0"/>
                </a:spcBef>
                <a:buClrTx/>
                <a:buSzTx/>
                <a:buFontTx/>
                <a:buNone/>
              </a:pPr>
              <a:t>20</a:t>
            </a:fld>
            <a:endParaRPr lang="en-GB" altLang="en-US" sz="1400"/>
          </a:p>
        </p:txBody>
      </p:sp>
      <p:sp>
        <p:nvSpPr>
          <p:cNvPr id="9" name="TextBox 8">
            <a:extLst>
              <a:ext uri="{FF2B5EF4-FFF2-40B4-BE49-F238E27FC236}">
                <a16:creationId xmlns:a16="http://schemas.microsoft.com/office/drawing/2014/main" id="{A1532DD7-3497-43F4-9C22-195AC3591B47}"/>
              </a:ext>
            </a:extLst>
          </p:cNvPr>
          <p:cNvSpPr txBox="1"/>
          <p:nvPr/>
        </p:nvSpPr>
        <p:spPr>
          <a:xfrm>
            <a:off x="5435600" y="1633538"/>
            <a:ext cx="3454400" cy="3447098"/>
          </a:xfrm>
          <a:prstGeom prst="rect">
            <a:avLst/>
          </a:prstGeom>
          <a:solidFill>
            <a:srgbClr val="CCFFCC"/>
          </a:solidFill>
        </p:spPr>
        <p:txBody>
          <a:bodyPr>
            <a:spAutoFit/>
          </a:bodyPr>
          <a:lstStyle/>
          <a:p>
            <a:pPr>
              <a:spcBef>
                <a:spcPct val="20000"/>
              </a:spcBef>
              <a:buClr>
                <a:srgbClr val="40458C"/>
              </a:buClr>
              <a:buSzPct val="70000"/>
              <a:defRPr/>
            </a:pPr>
            <a:r>
              <a:rPr lang="en-GB" sz="2000" kern="0" dirty="0">
                <a:solidFill>
                  <a:srgbClr val="40458C"/>
                </a:solidFill>
                <a:latin typeface="Tahoma"/>
              </a:rPr>
              <a:t>1: soluble inorganic zinc substances: </a:t>
            </a:r>
          </a:p>
          <a:p>
            <a:pPr lvl="1">
              <a:spcBef>
                <a:spcPct val="20000"/>
              </a:spcBef>
              <a:buClr>
                <a:srgbClr val="40458C"/>
              </a:buClr>
              <a:buSzPct val="70000"/>
              <a:defRPr/>
            </a:pPr>
            <a:r>
              <a:rPr lang="en-GB" sz="1400" kern="0" dirty="0">
                <a:solidFill>
                  <a:srgbClr val="40458C"/>
                </a:solidFill>
                <a:latin typeface="Tahoma"/>
              </a:rPr>
              <a:t>ZnCl2, ZnSO4, Zn(NO3)2, Zn(H2PO4)2, Zn(NH4)Cl4</a:t>
            </a:r>
          </a:p>
          <a:p>
            <a:pPr>
              <a:spcBef>
                <a:spcPct val="20000"/>
              </a:spcBef>
              <a:buClr>
                <a:srgbClr val="40458C"/>
              </a:buClr>
              <a:buSzPct val="70000"/>
              <a:defRPr/>
            </a:pPr>
            <a:r>
              <a:rPr lang="en-GB" sz="2000" kern="0" dirty="0">
                <a:solidFill>
                  <a:srgbClr val="40458C"/>
                </a:solidFill>
                <a:latin typeface="Tahoma"/>
              </a:rPr>
              <a:t>2: slightly soluble inorganic zinc substances: </a:t>
            </a:r>
          </a:p>
          <a:p>
            <a:pPr lvl="1">
              <a:spcBef>
                <a:spcPct val="20000"/>
              </a:spcBef>
              <a:buClr>
                <a:srgbClr val="40458C"/>
              </a:buClr>
              <a:buSzPct val="70000"/>
              <a:defRPr/>
            </a:pPr>
            <a:r>
              <a:rPr lang="en-GB" sz="1400" kern="0" dirty="0">
                <a:solidFill>
                  <a:srgbClr val="40458C"/>
                </a:solidFill>
                <a:latin typeface="Tahoma"/>
              </a:rPr>
              <a:t>ZnO, Zn3(PO4)2, ZnCO3, Zn(OH)2</a:t>
            </a:r>
          </a:p>
          <a:p>
            <a:pPr>
              <a:spcBef>
                <a:spcPct val="20000"/>
              </a:spcBef>
              <a:buClr>
                <a:srgbClr val="40458C"/>
              </a:buClr>
              <a:buSzPct val="70000"/>
              <a:defRPr/>
            </a:pPr>
            <a:r>
              <a:rPr lang="en-GB" sz="2000" kern="0" dirty="0">
                <a:solidFill>
                  <a:srgbClr val="40458C"/>
                </a:solidFill>
                <a:latin typeface="Tahoma"/>
              </a:rPr>
              <a:t>3: insoluble zinc substances: </a:t>
            </a:r>
          </a:p>
          <a:p>
            <a:pPr lvl="1">
              <a:spcBef>
                <a:spcPct val="20000"/>
              </a:spcBef>
              <a:buClr>
                <a:srgbClr val="40458C"/>
              </a:buClr>
              <a:buSzPct val="70000"/>
              <a:defRPr/>
            </a:pPr>
            <a:r>
              <a:rPr lang="en-GB" sz="1600" kern="0" dirty="0">
                <a:solidFill>
                  <a:srgbClr val="40458C"/>
                </a:solidFill>
                <a:latin typeface="Tahoma"/>
              </a:rPr>
              <a:t>ZnS, Zn slags, </a:t>
            </a:r>
          </a:p>
          <a:p>
            <a:pPr>
              <a:spcBef>
                <a:spcPct val="20000"/>
              </a:spcBef>
              <a:buClr>
                <a:srgbClr val="40458C"/>
              </a:buClr>
              <a:buSzPct val="70000"/>
              <a:defRPr/>
            </a:pPr>
            <a:r>
              <a:rPr lang="en-GB" sz="2000" kern="0" dirty="0">
                <a:solidFill>
                  <a:srgbClr val="40458C"/>
                </a:solidFill>
                <a:latin typeface="Tahoma"/>
              </a:rPr>
              <a:t>4: Zinc metal </a:t>
            </a:r>
          </a:p>
          <a:p>
            <a:pPr lvl="1">
              <a:spcBef>
                <a:spcPct val="20000"/>
              </a:spcBef>
              <a:buClr>
                <a:srgbClr val="40458C"/>
              </a:buClr>
              <a:buSzPct val="70000"/>
              <a:defRPr/>
            </a:pPr>
            <a:r>
              <a:rPr lang="en-GB" sz="1600" kern="0" dirty="0">
                <a:solidFill>
                  <a:srgbClr val="40458C"/>
                </a:solidFill>
                <a:latin typeface="Tahoma"/>
              </a:rPr>
              <a:t>powder and massive form</a:t>
            </a:r>
          </a:p>
        </p:txBody>
      </p:sp>
      <p:sp>
        <p:nvSpPr>
          <p:cNvPr id="7" name="Footer Placeholder 8">
            <a:extLst>
              <a:ext uri="{FF2B5EF4-FFF2-40B4-BE49-F238E27FC236}">
                <a16:creationId xmlns:a16="http://schemas.microsoft.com/office/drawing/2014/main" id="{3E1D8A9A-1DE6-4B81-8737-7A89759DD7DF}"/>
              </a:ext>
            </a:extLst>
          </p:cNvPr>
          <p:cNvSpPr>
            <a:spLocks noGrp="1"/>
          </p:cNvSpPr>
          <p:nvPr>
            <p:ph type="ftr" sz="quarter" idx="10"/>
          </p:nvPr>
        </p:nvSpPr>
        <p:spPr>
          <a:xfrm>
            <a:off x="214313" y="6245225"/>
            <a:ext cx="5572125" cy="476250"/>
          </a:xfrm>
        </p:spPr>
        <p:txBody>
          <a:bodyPr/>
          <a:lstStyle/>
          <a:p>
            <a:r>
              <a:rPr lang="nb-NO" dirty="0"/>
              <a:t>ZOPA GA 28 Sept 2018, Heraklion</a:t>
            </a:r>
            <a:endParaRPr lang="nl-BE"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0DA307DC-1265-4122-9902-6563F46E1637}"/>
              </a:ext>
            </a:extLst>
          </p:cNvPr>
          <p:cNvSpPr>
            <a:spLocks noGrp="1" noChangeArrowheads="1"/>
          </p:cNvSpPr>
          <p:nvPr>
            <p:ph type="title"/>
          </p:nvPr>
        </p:nvSpPr>
        <p:spPr>
          <a:xfrm>
            <a:off x="2339752" y="476250"/>
            <a:ext cx="6118448" cy="762000"/>
          </a:xfrm>
        </p:spPr>
        <p:txBody>
          <a:bodyPr/>
          <a:lstStyle/>
          <a:p>
            <a:r>
              <a:rPr lang="en-GB" altLang="en-US" dirty="0"/>
              <a:t>Priorities and deliverables</a:t>
            </a:r>
          </a:p>
        </p:txBody>
      </p:sp>
      <p:sp>
        <p:nvSpPr>
          <p:cNvPr id="50180" name="Slide Number Placeholder 4">
            <a:extLst>
              <a:ext uri="{FF2B5EF4-FFF2-40B4-BE49-F238E27FC236}">
                <a16:creationId xmlns:a16="http://schemas.microsoft.com/office/drawing/2014/main" id="{07AA0D95-0947-43A8-BC4A-127E70A829F2}"/>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0000"/>
              <a:buFont typeface="Wingdings" panose="05000000000000000000" pitchFamily="2" charset="2"/>
              <a:buChar char="q"/>
              <a:defRPr sz="2800">
                <a:solidFill>
                  <a:schemeClr val="tx1"/>
                </a:solidFill>
                <a:latin typeface="Tahoma" panose="020B0604030504040204" pitchFamily="34" charset="0"/>
                <a:ea typeface="MS PGothic" panose="020B0600070205080204" pitchFamily="34" charset="-128"/>
              </a:defRPr>
            </a:lvl1pPr>
            <a:lvl2pPr marL="742950" indent="-285750">
              <a:spcBef>
                <a:spcPct val="20000"/>
              </a:spcBef>
              <a:buClr>
                <a:schemeClr val="tx1"/>
              </a:buClr>
              <a:buSzPct val="70000"/>
              <a:buChar char="•"/>
              <a:defRPr sz="2400">
                <a:solidFill>
                  <a:schemeClr val="tx1"/>
                </a:solidFill>
                <a:latin typeface="Tahoma" panose="020B0604030504040204" pitchFamily="34" charset="0"/>
                <a:ea typeface="MS PGothic" panose="020B0600070205080204" pitchFamily="34" charset="-128"/>
              </a:defRPr>
            </a:lvl2pPr>
            <a:lvl3pPr marL="1143000" indent="-228600">
              <a:spcBef>
                <a:spcPct val="20000"/>
              </a:spcBef>
              <a:buClr>
                <a:schemeClr val="tx1"/>
              </a:buClr>
              <a:buSzPct val="70000"/>
              <a:buFont typeface="Wingdings" panose="05000000000000000000" pitchFamily="2" charset="2"/>
              <a:buChar char="ü"/>
              <a:defRPr sz="2000">
                <a:solidFill>
                  <a:schemeClr val="tx1"/>
                </a:solidFill>
                <a:latin typeface="Tahoma" panose="020B0604030504040204" pitchFamily="34" charset="0"/>
                <a:ea typeface="MS PGothic" panose="020B0600070205080204" pitchFamily="34" charset="-128"/>
              </a:defRPr>
            </a:lvl3pPr>
            <a:lvl4pPr marL="1600200" indent="-228600">
              <a:spcBef>
                <a:spcPct val="20000"/>
              </a:spcBef>
              <a:buClr>
                <a:schemeClr val="tx1"/>
              </a:buClr>
              <a:buSzPct val="70000"/>
              <a:buFont typeface="Wingdings" panose="05000000000000000000" pitchFamily="2" charset="2"/>
              <a:buChar char="Ø"/>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70000"/>
              <a:buFont typeface="Wingdings" panose="05000000000000000000" pitchFamily="2" charset="2"/>
              <a:buChar char="v"/>
              <a:defRPr sz="2000">
                <a:solidFill>
                  <a:schemeClr val="tx1"/>
                </a:solidFill>
                <a:latin typeface="Tahoma" panose="020B0604030504040204" pitchFamily="34" charset="0"/>
                <a:ea typeface="MS PGothic" panose="020B0600070205080204" pitchFamily="34" charset="-128"/>
              </a:defRPr>
            </a:lvl9pPr>
          </a:lstStyle>
          <a:p>
            <a:pPr>
              <a:spcBef>
                <a:spcPct val="0"/>
              </a:spcBef>
              <a:buClrTx/>
              <a:buSzTx/>
              <a:buFontTx/>
              <a:buNone/>
            </a:pPr>
            <a:fld id="{D8C4FED4-80F5-42D6-BAFF-8E70EE7EA391}" type="slidenum">
              <a:rPr lang="en-GB" altLang="en-US" sz="1400" smtClean="0"/>
              <a:pPr>
                <a:spcBef>
                  <a:spcPct val="0"/>
                </a:spcBef>
                <a:buClrTx/>
                <a:buSzTx/>
                <a:buFontTx/>
                <a:buNone/>
              </a:pPr>
              <a:t>21</a:t>
            </a:fld>
            <a:endParaRPr lang="en-GB" altLang="en-US" sz="1400"/>
          </a:p>
        </p:txBody>
      </p:sp>
      <p:sp>
        <p:nvSpPr>
          <p:cNvPr id="7" name="Footer Placeholder 8">
            <a:extLst>
              <a:ext uri="{FF2B5EF4-FFF2-40B4-BE49-F238E27FC236}">
                <a16:creationId xmlns:a16="http://schemas.microsoft.com/office/drawing/2014/main" id="{3E1D8A9A-1DE6-4B81-8737-7A89759DD7DF}"/>
              </a:ext>
            </a:extLst>
          </p:cNvPr>
          <p:cNvSpPr>
            <a:spLocks noGrp="1"/>
          </p:cNvSpPr>
          <p:nvPr>
            <p:ph type="ftr" sz="quarter" idx="10"/>
          </p:nvPr>
        </p:nvSpPr>
        <p:spPr>
          <a:xfrm>
            <a:off x="214313" y="6245225"/>
            <a:ext cx="5572125" cy="476250"/>
          </a:xfrm>
        </p:spPr>
        <p:txBody>
          <a:bodyPr/>
          <a:lstStyle/>
          <a:p>
            <a:r>
              <a:rPr lang="nb-NO" dirty="0"/>
              <a:t>ZOPA GA 28 Sept 2018, Heraklion</a:t>
            </a:r>
            <a:endParaRPr lang="nl-BE" dirty="0"/>
          </a:p>
        </p:txBody>
      </p:sp>
      <p:pic>
        <p:nvPicPr>
          <p:cNvPr id="4" name="Picture 3">
            <a:extLst>
              <a:ext uri="{FF2B5EF4-FFF2-40B4-BE49-F238E27FC236}">
                <a16:creationId xmlns:a16="http://schemas.microsoft.com/office/drawing/2014/main" id="{D9C3B3A7-BACC-44B8-9869-8ED5E1D0B469}"/>
              </a:ext>
            </a:extLst>
          </p:cNvPr>
          <p:cNvPicPr>
            <a:picLocks noChangeAspect="1"/>
          </p:cNvPicPr>
          <p:nvPr/>
        </p:nvPicPr>
        <p:blipFill>
          <a:blip r:embed="rId2"/>
          <a:stretch>
            <a:fillRect/>
          </a:stretch>
        </p:blipFill>
        <p:spPr>
          <a:xfrm>
            <a:off x="37488" y="1988840"/>
            <a:ext cx="9124856" cy="3744416"/>
          </a:xfrm>
          <a:prstGeom prst="rect">
            <a:avLst/>
          </a:prstGeom>
        </p:spPr>
      </p:pic>
    </p:spTree>
    <p:extLst>
      <p:ext uri="{BB962C8B-B14F-4D97-AF65-F5344CB8AC3E}">
        <p14:creationId xmlns:p14="http://schemas.microsoft.com/office/powerpoint/2010/main" val="1198406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2195737" y="476374"/>
            <a:ext cx="6643464" cy="792386"/>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Pb </a:t>
            </a:r>
            <a:r>
              <a:rPr lang="en-US" sz="3200" i="1" u="sng" kern="0" dirty="0">
                <a:solidFill>
                  <a:schemeClr val="tx2"/>
                </a:solidFill>
                <a:effectLst>
                  <a:outerShdw blurRad="38100" dist="38100" dir="2700000" algn="tl">
                    <a:srgbClr val="C0C0C0"/>
                  </a:outerShdw>
                </a:effectLst>
                <a:latin typeface="Calibri" pitchFamily="34" charset="0"/>
                <a:ea typeface="+mj-ea"/>
                <a:cs typeface="+mj-cs"/>
              </a:rPr>
              <a:t>metal</a:t>
            </a:r>
            <a:r>
              <a:rPr lang="en-US" sz="3200" i="1" kern="0" dirty="0">
                <a:solidFill>
                  <a:schemeClr val="tx2"/>
                </a:solidFill>
                <a:effectLst>
                  <a:outerShdw blurRad="38100" dist="38100" dir="2700000" algn="tl">
                    <a:srgbClr val="C0C0C0"/>
                  </a:outerShdw>
                </a:effectLst>
                <a:latin typeface="Calibri" pitchFamily="34" charset="0"/>
                <a:ea typeface="+mj-ea"/>
                <a:cs typeface="+mj-cs"/>
              </a:rPr>
              <a:t> classified</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22</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graphicFrame>
        <p:nvGraphicFramePr>
          <p:cNvPr id="10" name="Diagram 9">
            <a:extLst>
              <a:ext uri="{FF2B5EF4-FFF2-40B4-BE49-F238E27FC236}">
                <a16:creationId xmlns:a16="http://schemas.microsoft.com/office/drawing/2014/main" id="{8243ADF0-55C8-4DF9-B6C9-23C49FB399B5}"/>
              </a:ext>
            </a:extLst>
          </p:cNvPr>
          <p:cNvGraphicFramePr/>
          <p:nvPr>
            <p:extLst>
              <p:ext uri="{D42A27DB-BD31-4B8C-83A1-F6EECF244321}">
                <p14:modId xmlns:p14="http://schemas.microsoft.com/office/powerpoint/2010/main" val="1536198750"/>
              </p:ext>
            </p:extLst>
          </p:nvPr>
        </p:nvGraphicFramePr>
        <p:xfrm>
          <a:off x="71500" y="1231304"/>
          <a:ext cx="9001000" cy="5150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4566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215204" y="1320964"/>
            <a:ext cx="3420692" cy="3888432"/>
          </a:xfrm>
          <a:prstGeom prst="rect">
            <a:avLst/>
          </a:prstGeom>
          <a:noFill/>
          <a:ln w="9525">
            <a:noFill/>
            <a:miter lim="800000"/>
            <a:headEnd/>
            <a:tailEnd/>
          </a:ln>
        </p:spPr>
        <p:txBody>
          <a:bodyPr anchor="ctr"/>
          <a:lstStyle/>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What if Pb in annex XIV?</a:t>
            </a:r>
          </a:p>
          <a:p>
            <a:pPr algn="ctr">
              <a:defRPr/>
            </a:pPr>
            <a:r>
              <a:rPr lang="en-GB" sz="3200" i="1" kern="0" dirty="0">
                <a:solidFill>
                  <a:schemeClr val="tx2"/>
                </a:solidFill>
                <a:effectLst>
                  <a:outerShdw blurRad="38100" dist="38100" dir="2700000" algn="tl">
                    <a:srgbClr val="C0C0C0"/>
                  </a:outerShdw>
                </a:effectLst>
                <a:latin typeface="Calibri" pitchFamily="34" charset="0"/>
                <a:ea typeface="+mj-ea"/>
                <a:cs typeface="+mj-cs"/>
              </a:rPr>
              <a:t>Authorisation</a:t>
            </a:r>
            <a:r>
              <a:rPr lang="en-US" sz="3200" i="1" kern="0" dirty="0">
                <a:solidFill>
                  <a:schemeClr val="tx2"/>
                </a:solidFill>
                <a:effectLst>
                  <a:outerShdw blurRad="38100" dist="38100" dir="2700000" algn="tl">
                    <a:srgbClr val="C0C0C0"/>
                  </a:outerShdw>
                </a:effectLst>
                <a:latin typeface="Calibri" pitchFamily="34" charset="0"/>
                <a:ea typeface="+mj-ea"/>
                <a:cs typeface="+mj-cs"/>
              </a:rPr>
              <a:t> ?</a:t>
            </a:r>
          </a:p>
          <a:p>
            <a:pPr algn="ctr">
              <a:defRPr/>
            </a:pPr>
            <a:r>
              <a:rPr lang="en-US" sz="3200" i="1" kern="0" dirty="0">
                <a:solidFill>
                  <a:schemeClr val="tx2"/>
                </a:solidFill>
                <a:effectLst>
                  <a:outerShdw blurRad="38100" dist="38100" dir="2700000" algn="tl">
                    <a:srgbClr val="C0C0C0"/>
                  </a:outerShdw>
                </a:effectLst>
                <a:latin typeface="Calibri" pitchFamily="34" charset="0"/>
                <a:ea typeface="+mj-ea"/>
                <a:cs typeface="+mj-cs"/>
              </a:rPr>
              <a:t>Big debate on legal interpretation of scope</a:t>
            </a:r>
            <a:endParaRPr lang="en-GB" sz="32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23</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pic>
        <p:nvPicPr>
          <p:cNvPr id="10" name="Picture 2">
            <a:extLst>
              <a:ext uri="{FF2B5EF4-FFF2-40B4-BE49-F238E27FC236}">
                <a16:creationId xmlns:a16="http://schemas.microsoft.com/office/drawing/2014/main" id="{984234FF-0819-46A8-A9CC-2E012DE4DC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7490" y="273697"/>
            <a:ext cx="4264910" cy="6485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25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2195736" y="260648"/>
            <a:ext cx="6840759" cy="1008112"/>
          </a:xfrm>
          <a:prstGeom prst="rect">
            <a:avLst/>
          </a:prstGeom>
          <a:noFill/>
          <a:ln w="9525">
            <a:noFill/>
            <a:miter lim="800000"/>
            <a:headEnd/>
            <a:tailEnd/>
          </a:ln>
        </p:spPr>
        <p:txBody>
          <a:bodyPr anchor="ctr"/>
          <a:lstStyle/>
          <a:p>
            <a:pPr algn="ctr">
              <a:defRPr/>
            </a:pPr>
            <a:r>
              <a:rPr lang="en-US" sz="2400" i="1" kern="0" dirty="0">
                <a:solidFill>
                  <a:schemeClr val="tx2"/>
                </a:solidFill>
                <a:effectLst>
                  <a:outerShdw blurRad="38100" dist="38100" dir="2700000" algn="tl">
                    <a:srgbClr val="C0C0C0"/>
                  </a:outerShdw>
                </a:effectLst>
                <a:latin typeface="Calibri" pitchFamily="34" charset="0"/>
                <a:ea typeface="+mj-ea"/>
                <a:cs typeface="+mj-cs"/>
              </a:rPr>
              <a:t>LEGAL INTERPRETATION FRAMEWORK </a:t>
            </a:r>
            <a:br>
              <a:rPr lang="en-US" sz="2400" i="1" kern="0" dirty="0">
                <a:solidFill>
                  <a:schemeClr val="tx2"/>
                </a:solidFill>
                <a:effectLst>
                  <a:outerShdw blurRad="38100" dist="38100" dir="2700000" algn="tl">
                    <a:srgbClr val="C0C0C0"/>
                  </a:outerShdw>
                </a:effectLst>
                <a:latin typeface="Calibri" pitchFamily="34" charset="0"/>
                <a:ea typeface="+mj-ea"/>
                <a:cs typeface="+mj-cs"/>
              </a:rPr>
            </a:br>
            <a:r>
              <a:rPr lang="en-US" sz="2400" i="1" kern="0" dirty="0">
                <a:solidFill>
                  <a:schemeClr val="tx2"/>
                </a:solidFill>
                <a:effectLst>
                  <a:outerShdw blurRad="38100" dist="38100" dir="2700000" algn="tl">
                    <a:srgbClr val="C0C0C0"/>
                  </a:outerShdw>
                </a:effectLst>
                <a:latin typeface="Calibri" pitchFamily="34" charset="0"/>
                <a:ea typeface="+mj-ea"/>
                <a:cs typeface="+mj-cs"/>
              </a:rPr>
              <a:t>Article 56(1)(a): ”Substance included in Annex XIV” (Parent Substance) </a:t>
            </a:r>
            <a:endParaRPr lang="en-GB" sz="2400" i="1" kern="0" dirty="0">
              <a:solidFill>
                <a:schemeClr val="tx2"/>
              </a:solidFill>
              <a:effectLst>
                <a:outerShdw blurRad="38100" dist="38100" dir="2700000" algn="tl">
                  <a:srgbClr val="C0C0C0"/>
                </a:outerShdw>
              </a:effectLst>
              <a:latin typeface="Calibri" pitchFamily="34" charset="0"/>
              <a:ea typeface="+mj-ea"/>
              <a:cs typeface="+mj-cs"/>
            </a:endParaRPr>
          </a:p>
        </p:txBody>
      </p:sp>
      <p:sp>
        <p:nvSpPr>
          <p:cNvPr id="7" name="Slide Number Placeholder 6"/>
          <p:cNvSpPr>
            <a:spLocks noGrp="1"/>
          </p:cNvSpPr>
          <p:nvPr>
            <p:ph type="sldNum" sz="quarter" idx="11"/>
          </p:nvPr>
        </p:nvSpPr>
        <p:spPr>
          <a:xfrm>
            <a:off x="6735572" y="6274377"/>
            <a:ext cx="2133600" cy="476250"/>
          </a:xfrm>
        </p:spPr>
        <p:txBody>
          <a:bodyPr/>
          <a:lstStyle/>
          <a:p>
            <a:pPr>
              <a:defRPr/>
            </a:pPr>
            <a:fld id="{03A5A117-11CE-4107-92C7-5A8F2F870087}" type="slidenum">
              <a:rPr lang="nl-BE" smtClean="0"/>
              <a:pPr>
                <a:defRPr/>
              </a:pPr>
              <a:t>24</a:t>
            </a:fld>
            <a:endParaRPr lang="nl-BE" dirty="0"/>
          </a:p>
        </p:txBody>
      </p:sp>
      <p:sp>
        <p:nvSpPr>
          <p:cNvPr id="9" name="Footer Placeholder 8"/>
          <p:cNvSpPr>
            <a:spLocks noGrp="1"/>
          </p:cNvSpPr>
          <p:nvPr>
            <p:ph type="ftr" sz="quarter" idx="10"/>
          </p:nvPr>
        </p:nvSpPr>
        <p:spPr/>
        <p:txBody>
          <a:bodyPr/>
          <a:lstStyle/>
          <a:p>
            <a:r>
              <a:rPr lang="nb-NO"/>
              <a:t>ZOPA GA 28 Sept 2018, Heraklion</a:t>
            </a:r>
            <a:endParaRPr lang="nl-BE" dirty="0"/>
          </a:p>
        </p:txBody>
      </p:sp>
      <p:sp>
        <p:nvSpPr>
          <p:cNvPr id="4" name="Rectangle 3">
            <a:extLst>
              <a:ext uri="{FF2B5EF4-FFF2-40B4-BE49-F238E27FC236}">
                <a16:creationId xmlns:a16="http://schemas.microsoft.com/office/drawing/2014/main" id="{189E88E0-82F6-43DC-81D6-451F4DA55AC2}"/>
              </a:ext>
            </a:extLst>
          </p:cNvPr>
          <p:cNvSpPr/>
          <p:nvPr/>
        </p:nvSpPr>
        <p:spPr>
          <a:xfrm>
            <a:off x="35496" y="1412776"/>
            <a:ext cx="2962801" cy="5016758"/>
          </a:xfrm>
          <a:prstGeom prst="rect">
            <a:avLst/>
          </a:prstGeom>
        </p:spPr>
        <p:txBody>
          <a:bodyPr wrap="square">
            <a:spAutoFit/>
          </a:bodyPr>
          <a:lstStyle/>
          <a:p>
            <a:r>
              <a:rPr lang="en-GB" sz="1600"/>
              <a:t>“Substance” in terms of authorisation means a substance </a:t>
            </a:r>
            <a:r>
              <a:rPr lang="en-GB" sz="1600" b="1"/>
              <a:t>legally defined in </a:t>
            </a:r>
            <a:r>
              <a:rPr lang="en-GB" sz="1600" b="1" u="sng"/>
              <a:t>Article 3(1)</a:t>
            </a:r>
            <a:r>
              <a:rPr lang="en-GB" sz="1600" b="1"/>
              <a:t>, </a:t>
            </a:r>
            <a:r>
              <a:rPr lang="en-GB" sz="1600" i="1">
                <a:solidFill>
                  <a:srgbClr val="C00000"/>
                </a:solidFill>
              </a:rPr>
              <a:t>“including any impurity”</a:t>
            </a:r>
            <a:r>
              <a:rPr lang="en-GB" sz="1600">
                <a:solidFill>
                  <a:srgbClr val="C00000"/>
                </a:solidFill>
              </a:rPr>
              <a:t> or other constituent as its integral legal part</a:t>
            </a:r>
            <a:r>
              <a:rPr lang="en-GB" sz="1600"/>
              <a:t>; it can be suitably called </a:t>
            </a:r>
            <a:r>
              <a:rPr lang="en-GB" sz="1600">
                <a:solidFill>
                  <a:srgbClr val="C00000"/>
                </a:solidFill>
              </a:rPr>
              <a:t>“parent substance”</a:t>
            </a:r>
            <a:r>
              <a:rPr lang="en-GB" sz="1600"/>
              <a:t>, as opposed to its constituent ‘substances’.</a:t>
            </a:r>
          </a:p>
          <a:p>
            <a:r>
              <a:rPr lang="en-GB" sz="1600"/>
              <a:t>The regulatory logic pursuant to the </a:t>
            </a:r>
            <a:r>
              <a:rPr lang="en-GB" sz="1600" b="1">
                <a:solidFill>
                  <a:srgbClr val="C00000"/>
                </a:solidFill>
              </a:rPr>
              <a:t>Parent Substance (“PaS”) concept </a:t>
            </a:r>
            <a:r>
              <a:rPr lang="en-GB" sz="1600"/>
              <a:t>is, that hazardous constituents of a substance are to be regulated via their parent substance. The PaS concept is generally embodied in the REACH and CLP provisions, including but not limited to authorisation (see </a:t>
            </a:r>
            <a:r>
              <a:rPr lang="en-GB" sz="1600" u="sng"/>
              <a:t>Figure</a:t>
            </a:r>
            <a:r>
              <a:rPr lang="en-GB" sz="1600"/>
              <a:t>). </a:t>
            </a:r>
          </a:p>
        </p:txBody>
      </p:sp>
      <p:pic>
        <p:nvPicPr>
          <p:cNvPr id="5" name="Picture 4">
            <a:extLst>
              <a:ext uri="{FF2B5EF4-FFF2-40B4-BE49-F238E27FC236}">
                <a16:creationId xmlns:a16="http://schemas.microsoft.com/office/drawing/2014/main" id="{F5C14C29-DD7B-42E0-AA58-307CD8E40627}"/>
              </a:ext>
            </a:extLst>
          </p:cNvPr>
          <p:cNvPicPr>
            <a:picLocks noChangeAspect="1"/>
          </p:cNvPicPr>
          <p:nvPr/>
        </p:nvPicPr>
        <p:blipFill>
          <a:blip r:embed="rId3"/>
          <a:stretch>
            <a:fillRect/>
          </a:stretch>
        </p:blipFill>
        <p:spPr>
          <a:xfrm>
            <a:off x="2998297" y="1700808"/>
            <a:ext cx="6110207" cy="3495840"/>
          </a:xfrm>
          <a:prstGeom prst="rect">
            <a:avLst/>
          </a:prstGeom>
        </p:spPr>
      </p:pic>
    </p:spTree>
    <p:extLst>
      <p:ext uri="{BB962C8B-B14F-4D97-AF65-F5344CB8AC3E}">
        <p14:creationId xmlns:p14="http://schemas.microsoft.com/office/powerpoint/2010/main" val="829066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428860" y="274638"/>
            <a:ext cx="6257940" cy="666750"/>
          </a:xfrm>
        </p:spPr>
        <p:txBody>
          <a:bodyPr/>
          <a:lstStyle/>
          <a:p>
            <a:r>
              <a:rPr lang="en-GB" dirty="0"/>
              <a:t>Zn compounds in oral care</a:t>
            </a:r>
          </a:p>
        </p:txBody>
      </p:sp>
      <p:sp>
        <p:nvSpPr>
          <p:cNvPr id="4" name="Footer Placeholder 3"/>
          <p:cNvSpPr>
            <a:spLocks noGrp="1"/>
          </p:cNvSpPr>
          <p:nvPr>
            <p:ph type="ftr" sz="quarter" idx="10"/>
          </p:nvPr>
        </p:nvSpPr>
        <p:spPr/>
        <p:txBody>
          <a:bodyPr/>
          <a:lstStyle/>
          <a:p>
            <a:pPr>
              <a:defRPr/>
            </a:pPr>
            <a:r>
              <a:rPr lang="nb-NO"/>
              <a:t>ZOPA GA 28 Sept 2018, Heraklion</a:t>
            </a:r>
            <a:endParaRPr lang="nl-BE" dirty="0"/>
          </a:p>
        </p:txBody>
      </p:sp>
      <p:sp>
        <p:nvSpPr>
          <p:cNvPr id="5" name="Slide Number Placeholder 4"/>
          <p:cNvSpPr>
            <a:spLocks noGrp="1"/>
          </p:cNvSpPr>
          <p:nvPr>
            <p:ph type="sldNum" sz="quarter" idx="11"/>
          </p:nvPr>
        </p:nvSpPr>
        <p:spPr/>
        <p:txBody>
          <a:bodyPr/>
          <a:lstStyle/>
          <a:p>
            <a:pPr>
              <a:defRPr/>
            </a:pPr>
            <a:fld id="{FF328C0A-A611-4E1D-B976-BE6E48D5F131}" type="slidenum">
              <a:rPr lang="nl-BE" smtClean="0"/>
              <a:pPr>
                <a:defRPr/>
              </a:pPr>
              <a:t>25</a:t>
            </a:fld>
            <a:endParaRPr lang="nl-BE"/>
          </a:p>
        </p:txBody>
      </p:sp>
      <p:graphicFrame>
        <p:nvGraphicFramePr>
          <p:cNvPr id="8" name="Diagram 7">
            <a:extLst>
              <a:ext uri="{FF2B5EF4-FFF2-40B4-BE49-F238E27FC236}">
                <a16:creationId xmlns:a16="http://schemas.microsoft.com/office/drawing/2014/main" id="{7EBAE802-295B-417A-BB2F-039D861E2DC2}"/>
              </a:ext>
            </a:extLst>
          </p:cNvPr>
          <p:cNvGraphicFramePr/>
          <p:nvPr>
            <p:extLst>
              <p:ext uri="{D42A27DB-BD31-4B8C-83A1-F6EECF244321}">
                <p14:modId xmlns:p14="http://schemas.microsoft.com/office/powerpoint/2010/main" val="3188520437"/>
              </p:ext>
            </p:extLst>
          </p:nvPr>
        </p:nvGraphicFramePr>
        <p:xfrm>
          <a:off x="236613" y="1169164"/>
          <a:ext cx="8424936" cy="5324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2332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627784" y="274638"/>
            <a:ext cx="6120680" cy="850106"/>
          </a:xfrm>
        </p:spPr>
        <p:txBody>
          <a:bodyPr/>
          <a:lstStyle/>
          <a:p>
            <a:pPr eaLnBrk="1" hangingPunct="1">
              <a:defRPr/>
            </a:pPr>
            <a:r>
              <a:rPr lang="en-US" sz="3200" i="0" dirty="0"/>
              <a:t>SCCS opinion (sub 1)</a:t>
            </a:r>
            <a:endParaRPr lang="en-GB" sz="3200" dirty="0">
              <a:effectLst>
                <a:outerShdw blurRad="38100" dist="38100" dir="2700000" algn="tl">
                  <a:srgbClr val="C0C0C0"/>
                </a:outerShdw>
              </a:effectLst>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26</a:t>
            </a:fld>
            <a:endParaRPr lang="nl-BE" dirty="0"/>
          </a:p>
        </p:txBody>
      </p:sp>
      <p:sp>
        <p:nvSpPr>
          <p:cNvPr id="8" name="Footer Placeholder 7"/>
          <p:cNvSpPr>
            <a:spLocks noGrp="1"/>
          </p:cNvSpPr>
          <p:nvPr>
            <p:ph type="ftr" sz="quarter" idx="10"/>
          </p:nvPr>
        </p:nvSpPr>
        <p:spPr/>
        <p:txBody>
          <a:bodyPr/>
          <a:lstStyle/>
          <a:p>
            <a:r>
              <a:rPr lang="nb-NO"/>
              <a:t>ZOPA GA 28 Sept 2018, Heraklion</a:t>
            </a:r>
            <a:endParaRPr lang="nl-BE" dirty="0"/>
          </a:p>
        </p:txBody>
      </p:sp>
      <p:sp>
        <p:nvSpPr>
          <p:cNvPr id="9" name="Rectangle 3"/>
          <p:cNvSpPr>
            <a:spLocks noGrp="1" noChangeArrowheads="1"/>
          </p:cNvSpPr>
          <p:nvPr>
            <p:ph idx="1"/>
          </p:nvPr>
        </p:nvSpPr>
        <p:spPr>
          <a:xfrm>
            <a:off x="457200" y="1484784"/>
            <a:ext cx="8229600" cy="4752528"/>
          </a:xfrm>
        </p:spPr>
        <p:txBody>
          <a:bodyPr>
            <a:normAutofit fontScale="70000" lnSpcReduction="20000"/>
          </a:bodyPr>
          <a:lstStyle/>
          <a:p>
            <a:r>
              <a:rPr lang="en-US" dirty="0"/>
              <a:t>The final opinion was adopted in plenary meeting of June 2018.</a:t>
            </a:r>
          </a:p>
          <a:p>
            <a:r>
              <a:rPr lang="en-US" dirty="0"/>
              <a:t>Conclusions are the following</a:t>
            </a:r>
          </a:p>
          <a:p>
            <a:pPr lvl="1"/>
            <a:r>
              <a:rPr lang="en-US" dirty="0"/>
              <a:t>exposure to water-soluble zinc salts via toothpaste and mouthwash at the concentrations of 1% and 0.1%, respectively, may lead to a daily intake level of 3.54mg for adults and children aged 6-17 years. This exposure constitutes between 14% and 35% of the upper limit (UL) for these age groups</a:t>
            </a:r>
            <a:r>
              <a:rPr lang="en-US" u="sng" dirty="0"/>
              <a:t>. Therefore, the SCCS considers that the use of zinc in toothpaste and mouthwash per se is safe for adults and children aged 6-17 years;</a:t>
            </a:r>
          </a:p>
          <a:p>
            <a:pPr lvl="1"/>
            <a:r>
              <a:rPr lang="en-US" dirty="0"/>
              <a:t>exposure to water-soluble zinc salts via toothpaste at the concentrations of 1% may lead to a daily intake level of 1.0-2.00mg for children aged six months to five years. This exposure constitutes between 10% and 29% of the UL for this age group. Therefore, the SCCS considers that the use of </a:t>
            </a:r>
            <a:r>
              <a:rPr lang="en-US" u="sng" dirty="0"/>
              <a:t>zinc in toothpaste per se is safe for children in this age group</a:t>
            </a:r>
            <a:r>
              <a:rPr lang="en-US" dirty="0"/>
              <a:t>; and</a:t>
            </a:r>
          </a:p>
          <a:p>
            <a:pPr lvl="1"/>
            <a:r>
              <a:rPr lang="en-US" dirty="0"/>
              <a:t>the SCCS said it cannot advise which portion of the UL should be allocated to exposure from cosmetic products.</a:t>
            </a:r>
          </a:p>
        </p:txBody>
      </p:sp>
    </p:spTree>
    <p:extLst>
      <p:ext uri="{BB962C8B-B14F-4D97-AF65-F5344CB8AC3E}">
        <p14:creationId xmlns:p14="http://schemas.microsoft.com/office/powerpoint/2010/main" val="1567660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tx1">
                    <a:lumMod val="75000"/>
                    <a:lumOff val="25000"/>
                  </a:schemeClr>
                </a:solidFill>
              </a:rPr>
              <a:t>WFD: EU Level</a:t>
            </a:r>
            <a:br>
              <a:rPr lang="en-GB" dirty="0">
                <a:solidFill>
                  <a:schemeClr val="tx1">
                    <a:lumMod val="75000"/>
                    <a:lumOff val="25000"/>
                  </a:schemeClr>
                </a:solidFill>
              </a:rPr>
            </a:br>
            <a:r>
              <a:rPr lang="en-GB" dirty="0">
                <a:solidFill>
                  <a:schemeClr val="tx1">
                    <a:lumMod val="75000"/>
                    <a:lumOff val="25000"/>
                  </a:schemeClr>
                </a:solidFill>
              </a:rPr>
              <a:t>Water Conference 2018, Vienna</a:t>
            </a:r>
          </a:p>
        </p:txBody>
      </p:sp>
      <p:sp>
        <p:nvSpPr>
          <p:cNvPr id="3" name="Content Placeholder 2"/>
          <p:cNvSpPr>
            <a:spLocks noGrp="1"/>
          </p:cNvSpPr>
          <p:nvPr>
            <p:ph idx="1"/>
          </p:nvPr>
        </p:nvSpPr>
        <p:spPr>
          <a:xfrm>
            <a:off x="324853" y="1571417"/>
            <a:ext cx="8506326" cy="4798403"/>
          </a:xfrm>
        </p:spPr>
        <p:txBody>
          <a:bodyPr>
            <a:normAutofit fontScale="92500"/>
          </a:bodyPr>
          <a:lstStyle/>
          <a:p>
            <a:r>
              <a:rPr lang="en-GB" dirty="0">
                <a:latin typeface="+mj-lt"/>
              </a:rPr>
              <a:t>Status of EU waters today.</a:t>
            </a:r>
          </a:p>
          <a:p>
            <a:pPr lvl="1"/>
            <a:r>
              <a:rPr lang="en-GB" dirty="0">
                <a:solidFill>
                  <a:schemeClr val="tx2"/>
                </a:solidFill>
                <a:latin typeface="+mj-lt"/>
              </a:rPr>
              <a:t>Water Framework Directive reviewed every 6 years.</a:t>
            </a:r>
          </a:p>
          <a:p>
            <a:pPr lvl="1"/>
            <a:r>
              <a:rPr lang="en-GB" dirty="0">
                <a:solidFill>
                  <a:schemeClr val="tx2"/>
                </a:solidFill>
                <a:latin typeface="+mj-lt"/>
              </a:rPr>
              <a:t>Improvements since the last management plan.</a:t>
            </a:r>
          </a:p>
          <a:p>
            <a:r>
              <a:rPr lang="en-GB" dirty="0">
                <a:latin typeface="+mj-lt"/>
              </a:rPr>
              <a:t>Fitness check of the WFD, ongoing:</a:t>
            </a:r>
          </a:p>
          <a:p>
            <a:pPr lvl="1"/>
            <a:r>
              <a:rPr lang="en-GB" dirty="0">
                <a:solidFill>
                  <a:schemeClr val="tx2"/>
                </a:solidFill>
                <a:latin typeface="+mj-lt"/>
              </a:rPr>
              <a:t>Public &amp; stakeholder consultation until March 2019.</a:t>
            </a:r>
          </a:p>
          <a:p>
            <a:pPr lvl="1"/>
            <a:r>
              <a:rPr lang="en-GB" dirty="0">
                <a:solidFill>
                  <a:schemeClr val="tx2"/>
                </a:solidFill>
                <a:latin typeface="+mj-lt"/>
              </a:rPr>
              <a:t>A need to change the Directive (or its implementation) from a metals perspective?</a:t>
            </a:r>
          </a:p>
          <a:p>
            <a:pPr lvl="2"/>
            <a:r>
              <a:rPr lang="en-GB" dirty="0">
                <a:solidFill>
                  <a:srgbClr val="C00000"/>
                </a:solidFill>
                <a:latin typeface="+mj-lt"/>
              </a:rPr>
              <a:t>‘One out all out’ – hides progress.</a:t>
            </a:r>
          </a:p>
          <a:p>
            <a:pPr lvl="2"/>
            <a:r>
              <a:rPr lang="en-GB" dirty="0">
                <a:solidFill>
                  <a:srgbClr val="C00000"/>
                </a:solidFill>
                <a:latin typeface="+mj-lt"/>
              </a:rPr>
              <a:t>Some confusion over the definition of Ecological Status.</a:t>
            </a:r>
          </a:p>
        </p:txBody>
      </p:sp>
      <p:sp>
        <p:nvSpPr>
          <p:cNvPr id="4" name="Slide Number Placeholder 3">
            <a:extLst>
              <a:ext uri="{FF2B5EF4-FFF2-40B4-BE49-F238E27FC236}">
                <a16:creationId xmlns:a16="http://schemas.microsoft.com/office/drawing/2014/main" id="{A321C918-2089-462C-AC1C-6C96F9283C7F}"/>
              </a:ext>
            </a:extLst>
          </p:cNvPr>
          <p:cNvSpPr txBox="1">
            <a:spLocks/>
          </p:cNvSpPr>
          <p:nvPr/>
        </p:nvSpPr>
        <p:spPr>
          <a:xfrm>
            <a:off x="59635" y="6427912"/>
            <a:ext cx="64008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fld id="{FEAF0D0A-2F8C-9144-AC8B-598C6A15D70E}" type="slidenum">
              <a:rPr lang="en-US" sz="1200" smtClean="0">
                <a:solidFill>
                  <a:prstClr val="black"/>
                </a:solidFill>
                <a:latin typeface="Calibri"/>
              </a:rPr>
              <a:pPr algn="ctr">
                <a:defRPr/>
              </a:pPr>
              <a:t>27</a:t>
            </a:fld>
            <a:endParaRPr lang="en-US" sz="1200" dirty="0">
              <a:solidFill>
                <a:prstClr val="black"/>
              </a:solidFill>
              <a:latin typeface="Calibri"/>
            </a:endParaRPr>
          </a:p>
        </p:txBody>
      </p:sp>
    </p:spTree>
    <p:extLst>
      <p:ext uri="{BB962C8B-B14F-4D97-AF65-F5344CB8AC3E}">
        <p14:creationId xmlns:p14="http://schemas.microsoft.com/office/powerpoint/2010/main" val="551568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tx1">
                    <a:lumMod val="75000"/>
                    <a:lumOff val="25000"/>
                  </a:schemeClr>
                </a:solidFill>
              </a:rPr>
              <a:t>WFD: National level </a:t>
            </a:r>
            <a:br>
              <a:rPr lang="en-GB" dirty="0">
                <a:solidFill>
                  <a:schemeClr val="tx1">
                    <a:lumMod val="75000"/>
                    <a:lumOff val="25000"/>
                  </a:schemeClr>
                </a:solidFill>
              </a:rPr>
            </a:br>
            <a:r>
              <a:rPr lang="en-GB" dirty="0">
                <a:solidFill>
                  <a:schemeClr val="tx1">
                    <a:lumMod val="75000"/>
                    <a:lumOff val="25000"/>
                  </a:schemeClr>
                </a:solidFill>
              </a:rPr>
              <a:t>Member State visits</a:t>
            </a:r>
          </a:p>
        </p:txBody>
      </p:sp>
      <p:sp>
        <p:nvSpPr>
          <p:cNvPr id="3" name="Content Placeholder 2"/>
          <p:cNvSpPr>
            <a:spLocks noGrp="1"/>
          </p:cNvSpPr>
          <p:nvPr>
            <p:ph idx="1"/>
          </p:nvPr>
        </p:nvSpPr>
        <p:spPr>
          <a:xfrm>
            <a:off x="348915" y="1540040"/>
            <a:ext cx="8434137" cy="4860758"/>
          </a:xfrm>
        </p:spPr>
        <p:txBody>
          <a:bodyPr>
            <a:normAutofit fontScale="92500" lnSpcReduction="20000"/>
          </a:bodyPr>
          <a:lstStyle/>
          <a:p>
            <a:r>
              <a:rPr lang="en-GB" dirty="0">
                <a:latin typeface="+mj-lt"/>
              </a:rPr>
              <a:t>Promote the use of ‘bioavailability’ and background correction.</a:t>
            </a:r>
          </a:p>
          <a:p>
            <a:r>
              <a:rPr lang="en-GB" dirty="0">
                <a:latin typeface="+mj-lt"/>
              </a:rPr>
              <a:t>These 2 parameters are essential for a correct Environmental Quality Standard (EQS) assessment.</a:t>
            </a:r>
          </a:p>
          <a:p>
            <a:r>
              <a:rPr lang="en-GB" dirty="0">
                <a:latin typeface="+mj-lt"/>
              </a:rPr>
              <a:t>This is an issue!</a:t>
            </a:r>
          </a:p>
          <a:p>
            <a:pPr lvl="1"/>
            <a:r>
              <a:rPr lang="en-GB" dirty="0">
                <a:solidFill>
                  <a:srgbClr val="C00000"/>
                </a:solidFill>
                <a:latin typeface="+mj-lt"/>
              </a:rPr>
              <a:t>Recent European Environment Agency report shows Zn = causing failures in EU surface waters.</a:t>
            </a:r>
          </a:p>
          <a:p>
            <a:r>
              <a:rPr lang="en-GB" dirty="0">
                <a:latin typeface="+mj-lt"/>
              </a:rPr>
              <a:t>So far, IZA has visited Cyprus, Austria, Spain, and Romania.</a:t>
            </a:r>
          </a:p>
          <a:p>
            <a:r>
              <a:rPr lang="en-GB" b="1" u="sng" dirty="0">
                <a:latin typeface="+mj-lt"/>
              </a:rPr>
              <a:t>Biomet</a:t>
            </a:r>
            <a:r>
              <a:rPr lang="en-GB" dirty="0">
                <a:latin typeface="+mj-lt"/>
              </a:rPr>
              <a:t> tool is a key component in these discussions…</a:t>
            </a:r>
          </a:p>
        </p:txBody>
      </p:sp>
      <p:sp>
        <p:nvSpPr>
          <p:cNvPr id="4" name="Slide Number Placeholder 3">
            <a:extLst>
              <a:ext uri="{FF2B5EF4-FFF2-40B4-BE49-F238E27FC236}">
                <a16:creationId xmlns:a16="http://schemas.microsoft.com/office/drawing/2014/main" id="{3BFEE7F1-0CD1-4FA9-A9E5-FD9A56BFA441}"/>
              </a:ext>
            </a:extLst>
          </p:cNvPr>
          <p:cNvSpPr txBox="1">
            <a:spLocks/>
          </p:cNvSpPr>
          <p:nvPr/>
        </p:nvSpPr>
        <p:spPr>
          <a:xfrm>
            <a:off x="59635" y="6427912"/>
            <a:ext cx="64008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fld id="{FEAF0D0A-2F8C-9144-AC8B-598C6A15D70E}" type="slidenum">
              <a:rPr lang="en-US" sz="1200" smtClean="0">
                <a:solidFill>
                  <a:prstClr val="black"/>
                </a:solidFill>
                <a:latin typeface="Calibri"/>
              </a:rPr>
              <a:pPr algn="ctr">
                <a:defRPr/>
              </a:pPr>
              <a:t>28</a:t>
            </a:fld>
            <a:endParaRPr lang="en-US" sz="1200" dirty="0">
              <a:solidFill>
                <a:prstClr val="black"/>
              </a:solidFill>
              <a:latin typeface="Calibri"/>
            </a:endParaRPr>
          </a:p>
        </p:txBody>
      </p:sp>
    </p:spTree>
    <p:extLst>
      <p:ext uri="{BB962C8B-B14F-4D97-AF65-F5344CB8AC3E}">
        <p14:creationId xmlns:p14="http://schemas.microsoft.com/office/powerpoint/2010/main" val="4168787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tx1">
                    <a:lumMod val="75000"/>
                    <a:lumOff val="25000"/>
                  </a:schemeClr>
                </a:solidFill>
              </a:rPr>
              <a:t>WFD: National level</a:t>
            </a:r>
            <a:br>
              <a:rPr lang="en-GB" dirty="0">
                <a:solidFill>
                  <a:schemeClr val="tx1">
                    <a:lumMod val="75000"/>
                    <a:lumOff val="25000"/>
                  </a:schemeClr>
                </a:solidFill>
              </a:rPr>
            </a:br>
            <a:r>
              <a:rPr lang="en-GB" dirty="0">
                <a:solidFill>
                  <a:schemeClr val="tx1">
                    <a:lumMod val="75000"/>
                    <a:lumOff val="25000"/>
                  </a:schemeClr>
                </a:solidFill>
              </a:rPr>
              <a:t>Biomet</a:t>
            </a:r>
          </a:p>
        </p:txBody>
      </p:sp>
      <p:sp>
        <p:nvSpPr>
          <p:cNvPr id="3" name="Content Placeholder 2"/>
          <p:cNvSpPr>
            <a:spLocks noGrp="1"/>
          </p:cNvSpPr>
          <p:nvPr>
            <p:ph idx="1"/>
          </p:nvPr>
        </p:nvSpPr>
        <p:spPr>
          <a:xfrm>
            <a:off x="457200" y="1457986"/>
            <a:ext cx="8229600" cy="4860758"/>
          </a:xfrm>
        </p:spPr>
        <p:txBody>
          <a:bodyPr>
            <a:normAutofit/>
          </a:bodyPr>
          <a:lstStyle/>
          <a:p>
            <a:pPr>
              <a:defRPr/>
            </a:pPr>
            <a:r>
              <a:rPr lang="en-US" altLang="fr-FR" sz="2800" dirty="0">
                <a:solidFill>
                  <a:srgbClr val="C00000"/>
                </a:solidFill>
                <a:latin typeface="+mn-lt"/>
              </a:rPr>
              <a:t>User-friendly tool </a:t>
            </a:r>
            <a:r>
              <a:rPr lang="en-US" altLang="fr-FR" sz="2800" dirty="0">
                <a:latin typeface="+mn-lt"/>
              </a:rPr>
              <a:t>for assessing the risk of metals in the freshwater aquatic environment, including bioavailability </a:t>
            </a:r>
          </a:p>
          <a:p>
            <a:pPr lvl="1">
              <a:defRPr/>
            </a:pPr>
            <a:r>
              <a:rPr lang="en-US" altLang="fr-FR" sz="2400" dirty="0">
                <a:solidFill>
                  <a:schemeClr val="tx2"/>
                </a:solidFill>
                <a:latin typeface="+mn-lt"/>
              </a:rPr>
              <a:t>Free, online: </a:t>
            </a:r>
            <a:r>
              <a:rPr lang="en-US" altLang="fr-FR" sz="1800" u="sng" dirty="0">
                <a:solidFill>
                  <a:schemeClr val="tx2"/>
                </a:solidFill>
                <a:latin typeface="+mn-lt"/>
              </a:rPr>
              <a:t>http://bio-met.net</a:t>
            </a:r>
            <a:endParaRPr lang="en-US" altLang="fr-FR" sz="1800" dirty="0">
              <a:solidFill>
                <a:schemeClr val="tx2"/>
              </a:solidFill>
              <a:latin typeface="+mn-lt"/>
            </a:endParaRPr>
          </a:p>
          <a:p>
            <a:pPr>
              <a:defRPr/>
            </a:pPr>
            <a:r>
              <a:rPr lang="en-US" altLang="fr-FR" sz="2800" dirty="0">
                <a:latin typeface="+mn-lt"/>
              </a:rPr>
              <a:t>Currently used for the compliance assessment of a number of metals (Ni, Pb, Cu &amp; Zn).</a:t>
            </a:r>
            <a:endParaRPr lang="en-US" altLang="fr-FR" sz="2800" dirty="0">
              <a:solidFill>
                <a:srgbClr val="C00000"/>
              </a:solidFill>
              <a:latin typeface="+mn-lt"/>
            </a:endParaRPr>
          </a:p>
        </p:txBody>
      </p:sp>
      <p:pic>
        <p:nvPicPr>
          <p:cNvPr id="4" name="Picture 7" descr="desktop-computer">
            <a:extLst>
              <a:ext uri="{FF2B5EF4-FFF2-40B4-BE49-F238E27FC236}">
                <a16:creationId xmlns:a16="http://schemas.microsoft.com/office/drawing/2014/main" id="{CA90F11C-445C-4699-9F99-D2F3AFBB1F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308" y="4225925"/>
            <a:ext cx="3311525"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CC794B65-6815-47CA-B7C2-F80233AE8F1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1500" b="39276"/>
          <a:stretch/>
        </p:blipFill>
        <p:spPr bwMode="auto">
          <a:xfrm>
            <a:off x="3449088" y="4344728"/>
            <a:ext cx="1812075" cy="10432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0EA6149E-585B-4B9D-9500-88FF742CAC69}"/>
              </a:ext>
            </a:extLst>
          </p:cNvPr>
          <p:cNvPicPr>
            <a:picLocks noChangeAspect="1"/>
          </p:cNvPicPr>
          <p:nvPr/>
        </p:nvPicPr>
        <p:blipFill>
          <a:blip r:embed="rId4"/>
          <a:stretch>
            <a:fillRect/>
          </a:stretch>
        </p:blipFill>
        <p:spPr>
          <a:xfrm>
            <a:off x="7491064" y="28456"/>
            <a:ext cx="1475360" cy="926672"/>
          </a:xfrm>
          <a:prstGeom prst="rect">
            <a:avLst/>
          </a:prstGeom>
        </p:spPr>
      </p:pic>
      <p:sp>
        <p:nvSpPr>
          <p:cNvPr id="8" name="Slide Number Placeholder 3">
            <a:extLst>
              <a:ext uri="{FF2B5EF4-FFF2-40B4-BE49-F238E27FC236}">
                <a16:creationId xmlns:a16="http://schemas.microsoft.com/office/drawing/2014/main" id="{F753E400-2BBC-4D7A-91E8-89B66AF18CC9}"/>
              </a:ext>
            </a:extLst>
          </p:cNvPr>
          <p:cNvSpPr txBox="1">
            <a:spLocks/>
          </p:cNvSpPr>
          <p:nvPr/>
        </p:nvSpPr>
        <p:spPr>
          <a:xfrm>
            <a:off x="59635" y="6427912"/>
            <a:ext cx="64008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fld id="{FEAF0D0A-2F8C-9144-AC8B-598C6A15D70E}" type="slidenum">
              <a:rPr lang="en-US" sz="1200" smtClean="0">
                <a:solidFill>
                  <a:prstClr val="black"/>
                </a:solidFill>
                <a:latin typeface="Calibri"/>
              </a:rPr>
              <a:pPr algn="ctr">
                <a:defRPr/>
              </a:pPr>
              <a:t>29</a:t>
            </a:fld>
            <a:endParaRPr lang="en-US" sz="1200" dirty="0">
              <a:solidFill>
                <a:prstClr val="black"/>
              </a:solidFill>
              <a:latin typeface="Calibri"/>
            </a:endParaRPr>
          </a:p>
        </p:txBody>
      </p:sp>
    </p:spTree>
    <p:extLst>
      <p:ext uri="{BB962C8B-B14F-4D97-AF65-F5344CB8AC3E}">
        <p14:creationId xmlns:p14="http://schemas.microsoft.com/office/powerpoint/2010/main" val="521429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60" y="274638"/>
            <a:ext cx="6247596" cy="778091"/>
          </a:xfrm>
        </p:spPr>
        <p:txBody>
          <a:bodyPr/>
          <a:lstStyle/>
          <a:p>
            <a:pPr eaLnBrk="1" hangingPunct="1">
              <a:defRPr/>
            </a:pPr>
            <a:r>
              <a:rPr lang="en-GB" sz="3200" dirty="0">
                <a:effectLst>
                  <a:outerShdw blurRad="38100" dist="38100" dir="2700000" algn="tl">
                    <a:srgbClr val="C0C0C0"/>
                  </a:outerShdw>
                </a:effectLst>
              </a:rPr>
              <a:t>REACH - Zinc Consortium - LoAs</a:t>
            </a:r>
          </a:p>
        </p:txBody>
      </p:sp>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3</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graphicFrame>
        <p:nvGraphicFramePr>
          <p:cNvPr id="4" name="Content Placeholder 3">
            <a:extLst>
              <a:ext uri="{FF2B5EF4-FFF2-40B4-BE49-F238E27FC236}">
                <a16:creationId xmlns:a16="http://schemas.microsoft.com/office/drawing/2014/main" id="{0DE2648D-7402-4AF4-80F6-1193B6DCA56D}"/>
              </a:ext>
            </a:extLst>
          </p:cNvPr>
          <p:cNvGraphicFramePr>
            <a:graphicFrameLocks noGrp="1"/>
          </p:cNvGraphicFramePr>
          <p:nvPr>
            <p:ph idx="1"/>
            <p:extLst>
              <p:ext uri="{D42A27DB-BD31-4B8C-83A1-F6EECF244321}">
                <p14:modId xmlns:p14="http://schemas.microsoft.com/office/powerpoint/2010/main" val="3161742828"/>
              </p:ext>
            </p:extLst>
          </p:nvPr>
        </p:nvGraphicFramePr>
        <p:xfrm>
          <a:off x="827584" y="1052735"/>
          <a:ext cx="7632848" cy="5668734"/>
        </p:xfrm>
        <a:graphic>
          <a:graphicData uri="http://schemas.openxmlformats.org/drawingml/2006/table">
            <a:tbl>
              <a:tblPr>
                <a:tableStyleId>{5C22544A-7EE6-4342-B048-85BDC9FD1C3A}</a:tableStyleId>
              </a:tblPr>
              <a:tblGrid>
                <a:gridCol w="4757074">
                  <a:extLst>
                    <a:ext uri="{9D8B030D-6E8A-4147-A177-3AD203B41FA5}">
                      <a16:colId xmlns:a16="http://schemas.microsoft.com/office/drawing/2014/main" val="3387173570"/>
                    </a:ext>
                  </a:extLst>
                </a:gridCol>
                <a:gridCol w="1537846">
                  <a:extLst>
                    <a:ext uri="{9D8B030D-6E8A-4147-A177-3AD203B41FA5}">
                      <a16:colId xmlns:a16="http://schemas.microsoft.com/office/drawing/2014/main" val="1188777542"/>
                    </a:ext>
                  </a:extLst>
                </a:gridCol>
                <a:gridCol w="1337928">
                  <a:extLst>
                    <a:ext uri="{9D8B030D-6E8A-4147-A177-3AD203B41FA5}">
                      <a16:colId xmlns:a16="http://schemas.microsoft.com/office/drawing/2014/main" val="799083786"/>
                    </a:ext>
                  </a:extLst>
                </a:gridCol>
              </a:tblGrid>
              <a:tr h="192814">
                <a:tc>
                  <a:txBody>
                    <a:bodyPr/>
                    <a:lstStyle/>
                    <a:p>
                      <a:pPr algn="ctr" fontAlgn="ctr"/>
                      <a:r>
                        <a:rPr lang="fr-BE" sz="800" u="none" strike="noStrike">
                          <a:effectLst/>
                        </a:rPr>
                        <a:t>SCAS EUROPE S.A./N.V.</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4132356472"/>
                  </a:ext>
                </a:extLst>
              </a:tr>
              <a:tr h="192814">
                <a:tc>
                  <a:txBody>
                    <a:bodyPr/>
                    <a:lstStyle/>
                    <a:p>
                      <a:pPr algn="ctr" fontAlgn="ctr"/>
                      <a:r>
                        <a:rPr lang="fr-BE" sz="800" u="none" strike="noStrike">
                          <a:effectLst/>
                        </a:rPr>
                        <a:t>Honeywell Belgium N.V</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 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530919609"/>
                  </a:ext>
                </a:extLst>
              </a:tr>
              <a:tr h="192814">
                <a:tc>
                  <a:txBody>
                    <a:bodyPr/>
                    <a:lstStyle/>
                    <a:p>
                      <a:pPr algn="ctr" fontAlgn="ctr"/>
                      <a:r>
                        <a:rPr lang="fr-BE" sz="800" u="none" strike="noStrike">
                          <a:effectLst/>
                        </a:rPr>
                        <a:t>UOP BVBA</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467887396"/>
                  </a:ext>
                </a:extLst>
              </a:tr>
              <a:tr h="192814">
                <a:tc>
                  <a:txBody>
                    <a:bodyPr/>
                    <a:lstStyle/>
                    <a:p>
                      <a:pPr algn="ctr" fontAlgn="ctr"/>
                      <a:r>
                        <a:rPr lang="fr-BE" sz="800" u="none" strike="noStrike">
                          <a:effectLst/>
                        </a:rPr>
                        <a:t>Soleras Advanced Coatings BVBA</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626541090"/>
                  </a:ext>
                </a:extLst>
              </a:tr>
              <a:tr h="192814">
                <a:tc>
                  <a:txBody>
                    <a:bodyPr/>
                    <a:lstStyle/>
                    <a:p>
                      <a:pPr algn="ctr" fontAlgn="ctr"/>
                      <a:r>
                        <a:rPr lang="en-US" sz="800" u="none" strike="noStrike">
                          <a:effectLst/>
                        </a:rPr>
                        <a:t>REACH Global Services S.A (OR Entekno)</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265577812"/>
                  </a:ext>
                </a:extLst>
              </a:tr>
              <a:tr h="192814">
                <a:tc>
                  <a:txBody>
                    <a:bodyPr/>
                    <a:lstStyle/>
                    <a:p>
                      <a:pPr algn="ctr" fontAlgn="ctr"/>
                      <a:r>
                        <a:rPr lang="fr-BE" sz="800" u="none" strike="noStrike">
                          <a:effectLst/>
                        </a:rPr>
                        <a:t>GC Europe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1,5t/y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203999819"/>
                  </a:ext>
                </a:extLst>
              </a:tr>
              <a:tr h="192814">
                <a:tc>
                  <a:txBody>
                    <a:bodyPr/>
                    <a:lstStyle/>
                    <a:p>
                      <a:pPr algn="ctr" fontAlgn="ctr"/>
                      <a:r>
                        <a:rPr lang="es-ES" sz="800" u="none" strike="noStrike">
                          <a:effectLst/>
                        </a:rPr>
                        <a:t>Toyota Tsusho Europe S.A</a:t>
                      </a:r>
                      <a:endParaRPr lang="es-E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Belgium</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93492217"/>
                  </a:ext>
                </a:extLst>
              </a:tr>
              <a:tr h="192814">
                <a:tc>
                  <a:txBody>
                    <a:bodyPr/>
                    <a:lstStyle/>
                    <a:p>
                      <a:pPr algn="ctr" fontAlgn="ctr"/>
                      <a:r>
                        <a:rPr lang="fr-BE" sz="800" u="none" strike="noStrike">
                          <a:effectLst/>
                        </a:rPr>
                        <a:t>Euro Support Manufacturing Czechia</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Czech Republic</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&lt;100t/y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469569580"/>
                  </a:ext>
                </a:extLst>
              </a:tr>
              <a:tr h="192814">
                <a:tc>
                  <a:txBody>
                    <a:bodyPr/>
                    <a:lstStyle/>
                    <a:p>
                      <a:pPr algn="ctr" fontAlgn="ctr"/>
                      <a:r>
                        <a:rPr lang="fr-BE" sz="800" u="none" strike="noStrike">
                          <a:effectLst/>
                        </a:rPr>
                        <a:t>Tyco Electronics EC Trutnov</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Czech Republic</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7t/y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647758442"/>
                  </a:ext>
                </a:extLst>
              </a:tr>
              <a:tr h="192814">
                <a:tc>
                  <a:txBody>
                    <a:bodyPr/>
                    <a:lstStyle/>
                    <a:p>
                      <a:pPr algn="ctr" fontAlgn="ctr"/>
                      <a:r>
                        <a:rPr lang="en-US" sz="800" u="none" strike="noStrike">
                          <a:effectLst/>
                        </a:rPr>
                        <a:t>REACHLaw (OR Upper India Inorganic Industries)</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Finland</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125981513"/>
                  </a:ext>
                </a:extLst>
              </a:tr>
              <a:tr h="192814">
                <a:tc>
                  <a:txBody>
                    <a:bodyPr/>
                    <a:lstStyle/>
                    <a:p>
                      <a:pPr algn="ctr" fontAlgn="ctr"/>
                      <a:r>
                        <a:rPr lang="fr-BE" sz="800" u="none" strike="noStrike">
                          <a:effectLst/>
                        </a:rPr>
                        <a:t>Miyoshi Europe SAS</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France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1.644t/y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515598653"/>
                  </a:ext>
                </a:extLst>
              </a:tr>
              <a:tr h="192814">
                <a:tc>
                  <a:txBody>
                    <a:bodyPr/>
                    <a:lstStyle/>
                    <a:p>
                      <a:pPr algn="ctr" fontAlgn="ctr"/>
                      <a:r>
                        <a:rPr lang="fr-BE" sz="800" u="none" strike="noStrike">
                          <a:effectLst/>
                        </a:rPr>
                        <a:t>TPC SA</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France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&lt;10t/y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946854018"/>
                  </a:ext>
                </a:extLst>
              </a:tr>
              <a:tr h="327785">
                <a:tc>
                  <a:txBody>
                    <a:bodyPr/>
                    <a:lstStyle/>
                    <a:p>
                      <a:pPr algn="ctr" fontAlgn="ctr"/>
                      <a:r>
                        <a:rPr lang="en-US" sz="800" u="none" strike="noStrike">
                          <a:effectLst/>
                        </a:rPr>
                        <a:t>Edward Bartholomey (OR on behalf of Kobo Products SAS)</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France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10-99t/y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555936201"/>
                  </a:ext>
                </a:extLst>
              </a:tr>
              <a:tr h="192814">
                <a:tc>
                  <a:txBody>
                    <a:bodyPr/>
                    <a:lstStyle/>
                    <a:p>
                      <a:pPr algn="ctr" fontAlgn="ctr"/>
                      <a:r>
                        <a:rPr lang="fr-BE" sz="800" u="none" strike="noStrike">
                          <a:effectLst/>
                        </a:rPr>
                        <a:t>ADEKA Polymer Additives Europe SAS</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France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1-99t/y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723074680"/>
                  </a:ext>
                </a:extLst>
              </a:tr>
              <a:tr h="192814">
                <a:tc>
                  <a:txBody>
                    <a:bodyPr/>
                    <a:lstStyle/>
                    <a:p>
                      <a:pPr algn="ctr" fontAlgn="ctr"/>
                      <a:r>
                        <a:rPr lang="fr-BE" sz="800" u="none" strike="noStrike">
                          <a:effectLst/>
                        </a:rPr>
                        <a:t>3M France SAS</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France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4074566256"/>
                  </a:ext>
                </a:extLst>
              </a:tr>
              <a:tr h="192814">
                <a:tc>
                  <a:txBody>
                    <a:bodyPr/>
                    <a:lstStyle/>
                    <a:p>
                      <a:pPr algn="ctr" fontAlgn="ctr"/>
                      <a:r>
                        <a:rPr lang="fr-BE" sz="800" u="none" strike="noStrike">
                          <a:effectLst/>
                        </a:rPr>
                        <a:t>Grolman S.A.S</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France</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809237837"/>
                  </a:ext>
                </a:extLst>
              </a:tr>
              <a:tr h="192814">
                <a:tc>
                  <a:txBody>
                    <a:bodyPr/>
                    <a:lstStyle/>
                    <a:p>
                      <a:pPr algn="ctr" fontAlgn="ctr"/>
                      <a:r>
                        <a:rPr lang="fr-BE" sz="800" u="none" strike="noStrike">
                          <a:effectLst/>
                        </a:rPr>
                        <a:t>Baerlocher GmbH</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10-99t/y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469447226"/>
                  </a:ext>
                </a:extLst>
              </a:tr>
              <a:tr h="192814">
                <a:tc>
                  <a:txBody>
                    <a:bodyPr/>
                    <a:lstStyle/>
                    <a:p>
                      <a:pPr algn="ctr" fontAlgn="ctr"/>
                      <a:r>
                        <a:rPr lang="en-US" sz="800" u="none" strike="noStrike">
                          <a:effectLst/>
                        </a:rPr>
                        <a:t>KTR Europe (on behalf of Hanil Chemical)</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100-1000t/y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91685063"/>
                  </a:ext>
                </a:extLst>
              </a:tr>
              <a:tr h="192814">
                <a:tc>
                  <a:txBody>
                    <a:bodyPr/>
                    <a:lstStyle/>
                    <a:p>
                      <a:pPr algn="ctr" fontAlgn="ctr"/>
                      <a:r>
                        <a:rPr lang="fr-BE" sz="800" u="none" strike="noStrike">
                          <a:effectLst/>
                        </a:rPr>
                        <a:t>Tyco Electronics Raychem GmbH</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3t/y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4198579620"/>
                  </a:ext>
                </a:extLst>
              </a:tr>
              <a:tr h="192814">
                <a:tc>
                  <a:txBody>
                    <a:bodyPr/>
                    <a:lstStyle/>
                    <a:p>
                      <a:pPr algn="ctr" fontAlgn="ctr"/>
                      <a:r>
                        <a:rPr lang="fr-BE" sz="900" u="none" strike="noStrike">
                          <a:effectLst/>
                        </a:rPr>
                        <a:t>CRI Catalyst Leuna GmbH</a:t>
                      </a:r>
                      <a:endParaRPr lang="fr-BE" sz="900" b="0" i="0" u="none" strike="noStrike">
                        <a:solidFill>
                          <a:srgbClr val="000000"/>
                        </a:solidFill>
                        <a:effectLst/>
                        <a:latin typeface="Calibri" panose="020F050202020403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4187085122"/>
                  </a:ext>
                </a:extLst>
              </a:tr>
              <a:tr h="192814">
                <a:tc>
                  <a:txBody>
                    <a:bodyPr/>
                    <a:lstStyle/>
                    <a:p>
                      <a:pPr algn="ctr" fontAlgn="ctr"/>
                      <a:r>
                        <a:rPr lang="fr-BE" sz="800" u="none" strike="noStrike">
                          <a:effectLst/>
                        </a:rPr>
                        <a:t>3M Deutschland GmbH</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18979022"/>
                  </a:ext>
                </a:extLst>
              </a:tr>
              <a:tr h="192814">
                <a:tc>
                  <a:txBody>
                    <a:bodyPr/>
                    <a:lstStyle/>
                    <a:p>
                      <a:pPr algn="ctr" fontAlgn="ctr"/>
                      <a:r>
                        <a:rPr lang="en-US" sz="800" u="none" strike="noStrike">
                          <a:effectLst/>
                        </a:rPr>
                        <a:t>KTR Europe GmbH (OR Sukgyung AT Co)</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696793003"/>
                  </a:ext>
                </a:extLst>
              </a:tr>
              <a:tr h="192814">
                <a:tc>
                  <a:txBody>
                    <a:bodyPr/>
                    <a:lstStyle/>
                    <a:p>
                      <a:pPr algn="ctr" fontAlgn="ctr"/>
                      <a:r>
                        <a:rPr lang="en-US" sz="800" u="none" strike="noStrike">
                          <a:effectLst/>
                        </a:rPr>
                        <a:t>C.S.B (OR ICL Performance Products)</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414326228"/>
                  </a:ext>
                </a:extLst>
              </a:tr>
              <a:tr h="192814">
                <a:tc>
                  <a:txBody>
                    <a:bodyPr/>
                    <a:lstStyle/>
                    <a:p>
                      <a:pPr algn="ctr" fontAlgn="ctr"/>
                      <a:r>
                        <a:rPr lang="fr-BE" sz="800" u="none" strike="noStrike">
                          <a:effectLst/>
                        </a:rPr>
                        <a:t>Carl Bechem GmbH</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9t/y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2465162218"/>
                  </a:ext>
                </a:extLst>
              </a:tr>
              <a:tr h="192814">
                <a:tc>
                  <a:txBody>
                    <a:bodyPr/>
                    <a:lstStyle/>
                    <a:p>
                      <a:pPr algn="ctr" fontAlgn="ctr"/>
                      <a:r>
                        <a:rPr lang="fr-BE" sz="800" u="none" strike="noStrike">
                          <a:effectLst/>
                        </a:rPr>
                        <a:t>Momentive Performance Materials GmbH</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362193073"/>
                  </a:ext>
                </a:extLst>
              </a:tr>
              <a:tr h="327785">
                <a:tc>
                  <a:txBody>
                    <a:bodyPr/>
                    <a:lstStyle/>
                    <a:p>
                      <a:pPr algn="ctr" fontAlgn="ctr"/>
                      <a:r>
                        <a:rPr lang="en-US" sz="800" u="none" strike="noStrike">
                          <a:effectLst/>
                        </a:rPr>
                        <a:t>REACH ChemConsult GmbH (OR Liquid Fertiliser Pty)</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1093437617"/>
                  </a:ext>
                </a:extLst>
              </a:tr>
              <a:tr h="192814">
                <a:tc>
                  <a:txBody>
                    <a:bodyPr/>
                    <a:lstStyle/>
                    <a:p>
                      <a:pPr algn="ctr" fontAlgn="ctr"/>
                      <a:r>
                        <a:rPr lang="en-US" sz="800" u="none" strike="noStrike">
                          <a:effectLst/>
                        </a:rPr>
                        <a:t>KTR Europe GmbH (OR Duckjin Corporation)</a:t>
                      </a:r>
                      <a:endParaRPr lang="en-US"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Germany</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581775674"/>
                  </a:ext>
                </a:extLst>
              </a:tr>
              <a:tr h="192814">
                <a:tc>
                  <a:txBody>
                    <a:bodyPr/>
                    <a:lstStyle/>
                    <a:p>
                      <a:pPr algn="ctr" fontAlgn="ctr"/>
                      <a:r>
                        <a:rPr lang="en-US" sz="800" u="none" strike="noStrike" dirty="0">
                          <a:effectLst/>
                        </a:rPr>
                        <a:t>CIRS (OR of Baotou </a:t>
                      </a:r>
                      <a:r>
                        <a:rPr lang="en-US" sz="800" u="none" strike="noStrike" dirty="0" err="1">
                          <a:effectLst/>
                        </a:rPr>
                        <a:t>Hongbo</a:t>
                      </a:r>
                      <a:r>
                        <a:rPr lang="en-US" sz="800" u="none" strike="noStrike" dirty="0">
                          <a:effectLst/>
                        </a:rPr>
                        <a:t> </a:t>
                      </a:r>
                      <a:r>
                        <a:rPr lang="en-US" sz="800" u="none" strike="noStrike" dirty="0" err="1">
                          <a:effectLst/>
                        </a:rPr>
                        <a:t>Te</a:t>
                      </a:r>
                      <a:r>
                        <a:rPr lang="en-US" sz="800" u="none" strike="noStrike" dirty="0">
                          <a:effectLst/>
                        </a:rPr>
                        <a:t> Technology Co)</a:t>
                      </a:r>
                      <a:endParaRPr lang="en-US" sz="800" b="0" i="0" u="none" strike="noStrike" dirty="0">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7697" marR="7697" marT="7697" marB="0" anchor="ctr"/>
                </a:tc>
                <a:tc>
                  <a:txBody>
                    <a:bodyPr/>
                    <a:lstStyle/>
                    <a:p>
                      <a:pPr algn="ctr" fontAlgn="ctr"/>
                      <a:r>
                        <a:rPr lang="fr-BE" sz="800" u="none" strike="noStrike" dirty="0">
                          <a:effectLst/>
                        </a:rPr>
                        <a:t>1-10t/y</a:t>
                      </a:r>
                      <a:endParaRPr lang="fr-BE" sz="800" b="0" i="0" u="none" strike="noStrike" dirty="0">
                        <a:solidFill>
                          <a:srgbClr val="FF0000"/>
                        </a:solidFill>
                        <a:effectLst/>
                        <a:latin typeface="Arial" panose="020B0604020202020204" pitchFamily="34" charset="0"/>
                      </a:endParaRPr>
                    </a:p>
                  </a:txBody>
                  <a:tcPr marL="7697" marR="7697" marT="7697" marB="0" anchor="ctr"/>
                </a:tc>
                <a:extLst>
                  <a:ext uri="{0D108BD9-81ED-4DB2-BD59-A6C34878D82A}">
                    <a16:rowId xmlns:a16="http://schemas.microsoft.com/office/drawing/2014/main" val="4235355587"/>
                  </a:ext>
                </a:extLst>
              </a:tr>
            </a:tbl>
          </a:graphicData>
        </a:graphic>
      </p:graphicFrame>
    </p:spTree>
    <p:extLst>
      <p:ext uri="{BB962C8B-B14F-4D97-AF65-F5344CB8AC3E}">
        <p14:creationId xmlns:p14="http://schemas.microsoft.com/office/powerpoint/2010/main" val="2761573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tx1">
                    <a:lumMod val="75000"/>
                    <a:lumOff val="25000"/>
                  </a:schemeClr>
                </a:solidFill>
              </a:rPr>
              <a:t>WFD: National level</a:t>
            </a:r>
            <a:br>
              <a:rPr lang="en-GB" dirty="0">
                <a:solidFill>
                  <a:schemeClr val="tx1">
                    <a:lumMod val="75000"/>
                    <a:lumOff val="25000"/>
                  </a:schemeClr>
                </a:solidFill>
              </a:rPr>
            </a:br>
            <a:r>
              <a:rPr lang="en-GB" dirty="0">
                <a:solidFill>
                  <a:schemeClr val="tx1">
                    <a:lumMod val="75000"/>
                    <a:lumOff val="25000"/>
                  </a:schemeClr>
                </a:solidFill>
              </a:rPr>
              <a:t>Zn sheet market pressures.</a:t>
            </a:r>
          </a:p>
        </p:txBody>
      </p:sp>
      <p:sp>
        <p:nvSpPr>
          <p:cNvPr id="3" name="Content Placeholder 2"/>
          <p:cNvSpPr>
            <a:spLocks noGrp="1"/>
          </p:cNvSpPr>
          <p:nvPr>
            <p:ph idx="1"/>
          </p:nvPr>
        </p:nvSpPr>
        <p:spPr>
          <a:xfrm>
            <a:off x="273718" y="1600200"/>
            <a:ext cx="8596563" cy="4728411"/>
          </a:xfrm>
        </p:spPr>
        <p:txBody>
          <a:bodyPr>
            <a:normAutofit lnSpcReduction="10000"/>
          </a:bodyPr>
          <a:lstStyle/>
          <a:p>
            <a:r>
              <a:rPr lang="en-GB" dirty="0">
                <a:latin typeface="+mj-lt"/>
              </a:rPr>
              <a:t>Some national guidelines dissuade architects from using Zn sheet roofs.</a:t>
            </a:r>
          </a:p>
          <a:p>
            <a:pPr lvl="1"/>
            <a:r>
              <a:rPr lang="en-GB" dirty="0">
                <a:solidFill>
                  <a:schemeClr val="tx2"/>
                </a:solidFill>
                <a:latin typeface="+mj-lt"/>
              </a:rPr>
              <a:t>Primarily due to the ‘Precautionary approach’.</a:t>
            </a:r>
          </a:p>
          <a:p>
            <a:pPr lvl="1"/>
            <a:r>
              <a:rPr lang="en-GB" dirty="0">
                <a:solidFill>
                  <a:schemeClr val="tx2"/>
                </a:solidFill>
                <a:latin typeface="+mj-lt"/>
              </a:rPr>
              <a:t>Their worry = environmental contamination from Zn.</a:t>
            </a:r>
          </a:p>
          <a:p>
            <a:pPr lvl="2"/>
            <a:r>
              <a:rPr lang="en-GB" sz="2800" dirty="0">
                <a:solidFill>
                  <a:srgbClr val="C00000"/>
                </a:solidFill>
                <a:latin typeface="+mj-lt"/>
              </a:rPr>
              <a:t>Unfounded!</a:t>
            </a:r>
          </a:p>
          <a:p>
            <a:r>
              <a:rPr lang="en-GB" dirty="0">
                <a:latin typeface="+mj-lt"/>
              </a:rPr>
              <a:t>Impacting market for IZA members.</a:t>
            </a:r>
          </a:p>
          <a:p>
            <a:r>
              <a:rPr lang="en-GB" dirty="0">
                <a:latin typeface="+mj-lt"/>
              </a:rPr>
              <a:t>In IZA are developing a tool:</a:t>
            </a:r>
          </a:p>
          <a:p>
            <a:pPr lvl="1"/>
            <a:r>
              <a:rPr lang="en-GB" dirty="0">
                <a:solidFill>
                  <a:schemeClr val="tx2"/>
                </a:solidFill>
                <a:latin typeface="+mj-lt"/>
              </a:rPr>
              <a:t>Links [Zn] in roof run-off to an environmental risk assessment.</a:t>
            </a:r>
          </a:p>
        </p:txBody>
      </p:sp>
      <p:sp>
        <p:nvSpPr>
          <p:cNvPr id="4" name="Slide Number Placeholder 3">
            <a:extLst>
              <a:ext uri="{FF2B5EF4-FFF2-40B4-BE49-F238E27FC236}">
                <a16:creationId xmlns:a16="http://schemas.microsoft.com/office/drawing/2014/main" id="{4E5F8FA8-BA74-4EAC-9C20-6BF74BACD44A}"/>
              </a:ext>
            </a:extLst>
          </p:cNvPr>
          <p:cNvSpPr txBox="1">
            <a:spLocks/>
          </p:cNvSpPr>
          <p:nvPr/>
        </p:nvSpPr>
        <p:spPr>
          <a:xfrm>
            <a:off x="59635" y="6427912"/>
            <a:ext cx="64008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fld id="{FEAF0D0A-2F8C-9144-AC8B-598C6A15D70E}" type="slidenum">
              <a:rPr lang="en-US" sz="1200" smtClean="0">
                <a:solidFill>
                  <a:prstClr val="black"/>
                </a:solidFill>
                <a:latin typeface="Calibri"/>
              </a:rPr>
              <a:pPr algn="ctr">
                <a:defRPr/>
              </a:pPr>
              <a:t>30</a:t>
            </a:fld>
            <a:endParaRPr lang="en-US" sz="1200" dirty="0">
              <a:solidFill>
                <a:prstClr val="black"/>
              </a:solidFill>
              <a:latin typeface="Calibri"/>
            </a:endParaRPr>
          </a:p>
        </p:txBody>
      </p:sp>
    </p:spTree>
    <p:extLst>
      <p:ext uri="{BB962C8B-B14F-4D97-AF65-F5344CB8AC3E}">
        <p14:creationId xmlns:p14="http://schemas.microsoft.com/office/powerpoint/2010/main" val="2332066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CFCA9D1-7699-423A-A228-883089C17F1B}"/>
              </a:ext>
            </a:extLst>
          </p:cNvPr>
          <p:cNvPicPr>
            <a:picLocks noChangeAspect="1"/>
          </p:cNvPicPr>
          <p:nvPr/>
        </p:nvPicPr>
        <p:blipFill>
          <a:blip r:embed="rId3"/>
          <a:stretch>
            <a:fillRect/>
          </a:stretch>
        </p:blipFill>
        <p:spPr>
          <a:xfrm>
            <a:off x="288680" y="1417638"/>
            <a:ext cx="3360961" cy="5365721"/>
          </a:xfrm>
          <a:prstGeom prst="rect">
            <a:avLst/>
          </a:prstGeom>
        </p:spPr>
      </p:pic>
      <p:pic>
        <p:nvPicPr>
          <p:cNvPr id="3" name="Picture 2">
            <a:extLst>
              <a:ext uri="{FF2B5EF4-FFF2-40B4-BE49-F238E27FC236}">
                <a16:creationId xmlns:a16="http://schemas.microsoft.com/office/drawing/2014/main" id="{FEB9A14C-661F-4C38-8B90-B646F2CD2FA3}"/>
              </a:ext>
            </a:extLst>
          </p:cNvPr>
          <p:cNvPicPr>
            <a:picLocks noChangeAspect="1"/>
          </p:cNvPicPr>
          <p:nvPr/>
        </p:nvPicPr>
        <p:blipFill rotWithShape="1">
          <a:blip r:embed="rId4"/>
          <a:srcRect l="16487" r="19377" b="3780"/>
          <a:stretch/>
        </p:blipFill>
        <p:spPr>
          <a:xfrm>
            <a:off x="3415684" y="806438"/>
            <a:ext cx="5541236" cy="4676236"/>
          </a:xfrm>
          <a:prstGeom prst="rect">
            <a:avLst/>
          </a:prstGeom>
        </p:spPr>
      </p:pic>
      <p:pic>
        <p:nvPicPr>
          <p:cNvPr id="12" name="Picture 11">
            <a:extLst>
              <a:ext uri="{FF2B5EF4-FFF2-40B4-BE49-F238E27FC236}">
                <a16:creationId xmlns:a16="http://schemas.microsoft.com/office/drawing/2014/main" id="{40FA0159-456C-479E-8F9E-3D22FDDC83BD}"/>
              </a:ext>
            </a:extLst>
          </p:cNvPr>
          <p:cNvPicPr>
            <a:picLocks noChangeAspect="1"/>
          </p:cNvPicPr>
          <p:nvPr/>
        </p:nvPicPr>
        <p:blipFill>
          <a:blip r:embed="rId5"/>
          <a:stretch>
            <a:fillRect/>
          </a:stretch>
        </p:blipFill>
        <p:spPr>
          <a:xfrm>
            <a:off x="3310072" y="4840791"/>
            <a:ext cx="1261928" cy="395899"/>
          </a:xfrm>
          <a:prstGeom prst="rect">
            <a:avLst/>
          </a:prstGeom>
        </p:spPr>
      </p:pic>
      <p:pic>
        <p:nvPicPr>
          <p:cNvPr id="14" name="Picture 13">
            <a:extLst>
              <a:ext uri="{FF2B5EF4-FFF2-40B4-BE49-F238E27FC236}">
                <a16:creationId xmlns:a16="http://schemas.microsoft.com/office/drawing/2014/main" id="{2539D740-53DD-4B3E-BE6B-599BCF875235}"/>
              </a:ext>
            </a:extLst>
          </p:cNvPr>
          <p:cNvPicPr>
            <a:picLocks noChangeAspect="1"/>
          </p:cNvPicPr>
          <p:nvPr/>
        </p:nvPicPr>
        <p:blipFill>
          <a:blip r:embed="rId6"/>
          <a:stretch>
            <a:fillRect/>
          </a:stretch>
        </p:blipFill>
        <p:spPr>
          <a:xfrm>
            <a:off x="3337629" y="6344195"/>
            <a:ext cx="2202452" cy="281464"/>
          </a:xfrm>
          <a:prstGeom prst="rect">
            <a:avLst/>
          </a:prstGeom>
        </p:spPr>
      </p:pic>
      <p:pic>
        <p:nvPicPr>
          <p:cNvPr id="13" name="Picture 12">
            <a:extLst>
              <a:ext uri="{FF2B5EF4-FFF2-40B4-BE49-F238E27FC236}">
                <a16:creationId xmlns:a16="http://schemas.microsoft.com/office/drawing/2014/main" id="{37F5C0E7-0504-4375-8017-AF0C967B5316}"/>
              </a:ext>
            </a:extLst>
          </p:cNvPr>
          <p:cNvPicPr>
            <a:picLocks noChangeAspect="1"/>
          </p:cNvPicPr>
          <p:nvPr/>
        </p:nvPicPr>
        <p:blipFill>
          <a:blip r:embed="rId7"/>
          <a:stretch>
            <a:fillRect/>
          </a:stretch>
        </p:blipFill>
        <p:spPr>
          <a:xfrm>
            <a:off x="3334419" y="5236690"/>
            <a:ext cx="2475162" cy="1107505"/>
          </a:xfrm>
          <a:prstGeom prst="rect">
            <a:avLst/>
          </a:prstGeom>
        </p:spPr>
      </p:pic>
      <p:pic>
        <p:nvPicPr>
          <p:cNvPr id="16" name="Picture 15">
            <a:extLst>
              <a:ext uri="{FF2B5EF4-FFF2-40B4-BE49-F238E27FC236}">
                <a16:creationId xmlns:a16="http://schemas.microsoft.com/office/drawing/2014/main" id="{2FCD81FB-BF23-438A-BC0F-35E7FAD55BA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88179" y="145036"/>
            <a:ext cx="1405022" cy="1169543"/>
          </a:xfrm>
          <a:prstGeom prst="rect">
            <a:avLst/>
          </a:prstGeom>
          <a:ln>
            <a:noFill/>
          </a:ln>
          <a:effectLst>
            <a:outerShdw blurRad="292100" dist="139700" dir="2700000" algn="tl" rotWithShape="0">
              <a:srgbClr val="333333">
                <a:alpha val="65000"/>
              </a:srgbClr>
            </a:outerShdw>
          </a:effectLst>
        </p:spPr>
      </p:pic>
      <p:sp>
        <p:nvSpPr>
          <p:cNvPr id="15" name="Slide Number Placeholder 3">
            <a:extLst>
              <a:ext uri="{FF2B5EF4-FFF2-40B4-BE49-F238E27FC236}">
                <a16:creationId xmlns:a16="http://schemas.microsoft.com/office/drawing/2014/main" id="{E84C31AC-435B-4978-B57B-AFF6534DE1CE}"/>
              </a:ext>
            </a:extLst>
          </p:cNvPr>
          <p:cNvSpPr txBox="1">
            <a:spLocks/>
          </p:cNvSpPr>
          <p:nvPr/>
        </p:nvSpPr>
        <p:spPr>
          <a:xfrm>
            <a:off x="59635" y="6427912"/>
            <a:ext cx="64008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fld id="{FEAF0D0A-2F8C-9144-AC8B-598C6A15D70E}" type="slidenum">
              <a:rPr lang="en-US" sz="1200" smtClean="0">
                <a:solidFill>
                  <a:prstClr val="black"/>
                </a:solidFill>
                <a:latin typeface="Calibri"/>
              </a:rPr>
              <a:pPr algn="ctr">
                <a:defRPr/>
              </a:pPr>
              <a:t>31</a:t>
            </a:fld>
            <a:endParaRPr lang="en-US" sz="1200" dirty="0">
              <a:solidFill>
                <a:prstClr val="black"/>
              </a:solidFill>
              <a:latin typeface="Calibri"/>
            </a:endParaRPr>
          </a:p>
        </p:txBody>
      </p:sp>
      <p:sp>
        <p:nvSpPr>
          <p:cNvPr id="17" name="Title 1">
            <a:extLst>
              <a:ext uri="{FF2B5EF4-FFF2-40B4-BE49-F238E27FC236}">
                <a16:creationId xmlns:a16="http://schemas.microsoft.com/office/drawing/2014/main" id="{D324009B-91A1-42F5-9679-397D7D79B88B}"/>
              </a:ext>
            </a:extLst>
          </p:cNvPr>
          <p:cNvSpPr>
            <a:spLocks noGrp="1"/>
          </p:cNvSpPr>
          <p:nvPr>
            <p:ph type="title"/>
          </p:nvPr>
        </p:nvSpPr>
        <p:spPr>
          <a:xfrm>
            <a:off x="457200" y="274638"/>
            <a:ext cx="8229600" cy="1143000"/>
          </a:xfrm>
        </p:spPr>
        <p:txBody>
          <a:bodyPr>
            <a:normAutofit/>
          </a:bodyPr>
          <a:lstStyle/>
          <a:p>
            <a:r>
              <a:rPr lang="en-GB" dirty="0">
                <a:solidFill>
                  <a:schemeClr val="tx1">
                    <a:lumMod val="75000"/>
                    <a:lumOff val="25000"/>
                  </a:schemeClr>
                </a:solidFill>
              </a:rPr>
              <a:t>WFD: National level</a:t>
            </a:r>
            <a:br>
              <a:rPr lang="en-GB" dirty="0">
                <a:solidFill>
                  <a:schemeClr val="tx1">
                    <a:lumMod val="75000"/>
                    <a:lumOff val="25000"/>
                  </a:schemeClr>
                </a:solidFill>
              </a:rPr>
            </a:br>
            <a:r>
              <a:rPr lang="en-GB" sz="2700" dirty="0">
                <a:solidFill>
                  <a:schemeClr val="tx1">
                    <a:lumMod val="75000"/>
                    <a:lumOff val="25000"/>
                  </a:schemeClr>
                </a:solidFill>
              </a:rPr>
              <a:t>Zn Roof Assessment Tool for the Environment</a:t>
            </a:r>
            <a:endParaRPr lang="en-GB" dirty="0">
              <a:solidFill>
                <a:schemeClr val="tx1">
                  <a:lumMod val="75000"/>
                  <a:lumOff val="25000"/>
                </a:schemeClr>
              </a:solidFill>
            </a:endParaRPr>
          </a:p>
        </p:txBody>
      </p:sp>
    </p:spTree>
    <p:extLst>
      <p:ext uri="{BB962C8B-B14F-4D97-AF65-F5344CB8AC3E}">
        <p14:creationId xmlns:p14="http://schemas.microsoft.com/office/powerpoint/2010/main" val="504321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627784" y="274638"/>
            <a:ext cx="6120680" cy="850106"/>
          </a:xfrm>
        </p:spPr>
        <p:txBody>
          <a:bodyPr/>
          <a:lstStyle/>
          <a:p>
            <a:pPr eaLnBrk="1" hangingPunct="1">
              <a:defRPr/>
            </a:pPr>
            <a:r>
              <a:rPr lang="en-GB" sz="3200" dirty="0"/>
              <a:t>Industrial Emissions</a:t>
            </a:r>
            <a:endParaRPr lang="en-GB" sz="3200" dirty="0">
              <a:effectLst>
                <a:outerShdw blurRad="38100" dist="38100" dir="2700000" algn="tl">
                  <a:srgbClr val="C0C0C0"/>
                </a:outerShdw>
              </a:effectLst>
            </a:endParaRP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32</a:t>
            </a:fld>
            <a:endParaRPr lang="nl-BE" dirty="0"/>
          </a:p>
        </p:txBody>
      </p:sp>
      <p:sp>
        <p:nvSpPr>
          <p:cNvPr id="8" name="Footer Placeholder 7"/>
          <p:cNvSpPr>
            <a:spLocks noGrp="1"/>
          </p:cNvSpPr>
          <p:nvPr>
            <p:ph type="ftr" sz="quarter" idx="10"/>
          </p:nvPr>
        </p:nvSpPr>
        <p:spPr/>
        <p:txBody>
          <a:bodyPr/>
          <a:lstStyle/>
          <a:p>
            <a:r>
              <a:rPr lang="nb-NO"/>
              <a:t>ZOPA GA 28 Sept 2018, Heraklion</a:t>
            </a:r>
            <a:endParaRPr lang="nl-BE" dirty="0"/>
          </a:p>
        </p:txBody>
      </p:sp>
      <p:sp>
        <p:nvSpPr>
          <p:cNvPr id="9" name="Rectangle 3"/>
          <p:cNvSpPr>
            <a:spLocks noGrp="1" noChangeArrowheads="1"/>
          </p:cNvSpPr>
          <p:nvPr>
            <p:ph idx="1"/>
          </p:nvPr>
        </p:nvSpPr>
        <p:spPr>
          <a:xfrm>
            <a:off x="457200" y="1484784"/>
            <a:ext cx="8229600" cy="4752528"/>
          </a:xfrm>
        </p:spPr>
        <p:txBody>
          <a:bodyPr>
            <a:normAutofit fontScale="85000" lnSpcReduction="20000"/>
          </a:bodyPr>
          <a:lstStyle/>
          <a:p>
            <a:r>
              <a:rPr lang="en-US" dirty="0"/>
              <a:t>Ongoing BREF revision process:</a:t>
            </a:r>
          </a:p>
          <a:p>
            <a:pPr lvl="1"/>
            <a:r>
              <a:rPr lang="en-US" dirty="0"/>
              <a:t>Common Waste Gas Treatment in the Chemical Sector</a:t>
            </a:r>
          </a:p>
          <a:p>
            <a:r>
              <a:rPr lang="en-US" dirty="0"/>
              <a:t>Fill-in phase of questionnaire until 21/12/2018</a:t>
            </a:r>
          </a:p>
          <a:p>
            <a:pPr lvl="1"/>
            <a:r>
              <a:rPr lang="en-US" dirty="0" err="1"/>
              <a:t>PbO</a:t>
            </a:r>
            <a:r>
              <a:rPr lang="en-US" dirty="0"/>
              <a:t> and ZnO in the scope</a:t>
            </a:r>
          </a:p>
          <a:p>
            <a:pPr lvl="1">
              <a:buFont typeface="Symbol" panose="05050102010706020507" pitchFamily="18" charset="2"/>
              <a:buChar char="Þ"/>
            </a:pPr>
            <a:r>
              <a:rPr lang="en-US" dirty="0"/>
              <a:t>For AT, BE, ES &amp; DE reference plants are chosen</a:t>
            </a:r>
          </a:p>
          <a:p>
            <a:pPr lvl="1">
              <a:buFont typeface="Symbol" panose="05050102010706020507" pitchFamily="18" charset="2"/>
              <a:buChar char="Þ"/>
            </a:pPr>
            <a:r>
              <a:rPr lang="en-US" dirty="0"/>
              <a:t>MS directly exchange with the plants</a:t>
            </a:r>
          </a:p>
          <a:p>
            <a:pPr>
              <a:buFont typeface="Arial" panose="020B0604020202020204" pitchFamily="34" charset="0"/>
              <a:buChar char="•"/>
            </a:pPr>
            <a:r>
              <a:rPr lang="en-US" dirty="0"/>
              <a:t>For the BREF process, we need to be informed by the participating companies</a:t>
            </a:r>
          </a:p>
          <a:p>
            <a:pPr>
              <a:buFont typeface="Arial" panose="020B0604020202020204" pitchFamily="34" charset="0"/>
              <a:buChar char="•"/>
            </a:pPr>
            <a:r>
              <a:rPr lang="en-US" dirty="0"/>
              <a:t>Those who want to join the exercise can still do so</a:t>
            </a:r>
          </a:p>
          <a:p>
            <a:pPr>
              <a:buFont typeface="Arial" panose="020B0604020202020204" pitchFamily="34" charset="0"/>
              <a:buChar char="•"/>
            </a:pPr>
            <a:r>
              <a:rPr lang="en-US" dirty="0"/>
              <a:t>Kick-off meeting report: </a:t>
            </a:r>
            <a:r>
              <a:rPr lang="en-US" dirty="0">
                <a:hlinkClick r:id="rId3"/>
              </a:rPr>
              <a:t>http://eippcb.jrc.ec.europa.eu/reference/BREF/WGC/WGC_BREF_KoM+IM%20Report%20May18.pdf</a:t>
            </a:r>
            <a:endParaRPr lang="en-US" dirty="0"/>
          </a:p>
          <a:p>
            <a:pPr>
              <a:buFont typeface="Arial" panose="020B0604020202020204" pitchFamily="34" charset="0"/>
              <a:buChar char="•"/>
            </a:pPr>
            <a:endParaRPr lang="en-US" dirty="0"/>
          </a:p>
          <a:p>
            <a:endParaRPr lang="en-GB" dirty="0"/>
          </a:p>
        </p:txBody>
      </p:sp>
    </p:spTree>
    <p:extLst>
      <p:ext uri="{BB962C8B-B14F-4D97-AF65-F5344CB8AC3E}">
        <p14:creationId xmlns:p14="http://schemas.microsoft.com/office/powerpoint/2010/main" val="332339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627784" y="274638"/>
            <a:ext cx="6120680" cy="850106"/>
          </a:xfrm>
        </p:spPr>
        <p:txBody>
          <a:bodyPr/>
          <a:lstStyle/>
          <a:p>
            <a:pPr eaLnBrk="1" hangingPunct="1">
              <a:defRPr/>
            </a:pPr>
            <a:r>
              <a:rPr lang="en-US" sz="3200" i="0" dirty="0"/>
              <a:t>Emissions Trading System:  implementation phase</a:t>
            </a: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33</a:t>
            </a:fld>
            <a:endParaRPr lang="nl-BE" dirty="0"/>
          </a:p>
        </p:txBody>
      </p:sp>
      <p:sp>
        <p:nvSpPr>
          <p:cNvPr id="8" name="Footer Placeholder 7"/>
          <p:cNvSpPr>
            <a:spLocks noGrp="1"/>
          </p:cNvSpPr>
          <p:nvPr>
            <p:ph type="ftr" sz="quarter" idx="10"/>
          </p:nvPr>
        </p:nvSpPr>
        <p:spPr/>
        <p:txBody>
          <a:bodyPr/>
          <a:lstStyle/>
          <a:p>
            <a:r>
              <a:rPr lang="nb-NO"/>
              <a:t>ZOPA GA 28 Sept 2018, Heraklion</a:t>
            </a:r>
            <a:endParaRPr lang="nl-BE" dirty="0"/>
          </a:p>
        </p:txBody>
      </p:sp>
      <p:sp>
        <p:nvSpPr>
          <p:cNvPr id="9" name="Rectangle 3"/>
          <p:cNvSpPr>
            <a:spLocks noGrp="1" noChangeArrowheads="1"/>
          </p:cNvSpPr>
          <p:nvPr>
            <p:ph idx="1"/>
          </p:nvPr>
        </p:nvSpPr>
        <p:spPr>
          <a:xfrm>
            <a:off x="302840" y="1124744"/>
            <a:ext cx="8589640" cy="5112568"/>
          </a:xfrm>
        </p:spPr>
        <p:txBody>
          <a:bodyPr>
            <a:normAutofit/>
          </a:bodyPr>
          <a:lstStyle/>
          <a:p>
            <a:endParaRPr lang="en-US" sz="2800" dirty="0"/>
          </a:p>
          <a:p>
            <a:r>
              <a:rPr lang="en-US" sz="2800" dirty="0"/>
              <a:t>ETS is now in its implementation phase. We keep being active on it in several key areas:</a:t>
            </a:r>
          </a:p>
          <a:p>
            <a:pPr lvl="1"/>
            <a:r>
              <a:rPr lang="en-US" sz="2400" dirty="0"/>
              <a:t>State Aid for </a:t>
            </a:r>
            <a:r>
              <a:rPr lang="en-US" sz="2400" dirty="0" err="1"/>
              <a:t>Indirects</a:t>
            </a:r>
            <a:r>
              <a:rPr lang="en-US" sz="2400" dirty="0"/>
              <a:t> Guidelines: advocacy strategy for improving the rules governing how Member States can compensate industry’s indirect carbon costs. </a:t>
            </a:r>
          </a:p>
          <a:p>
            <a:pPr lvl="1"/>
            <a:r>
              <a:rPr lang="en-US" sz="2400" dirty="0"/>
              <a:t>ETS Expert Group: Eurométaux Energy and Climate Change Manager, Cillian </a:t>
            </a:r>
            <a:r>
              <a:rPr lang="en-US" sz="2400" dirty="0" err="1"/>
              <a:t>O’Donoghue</a:t>
            </a:r>
            <a:r>
              <a:rPr lang="en-US" sz="2400" dirty="0"/>
              <a:t>, has been accepted in the ETS Expert Group on Climate </a:t>
            </a:r>
          </a:p>
          <a:p>
            <a:r>
              <a:rPr lang="en-US" sz="2800" dirty="0"/>
              <a:t>Change Policy set up by the European Commission</a:t>
            </a:r>
          </a:p>
          <a:p>
            <a:pPr lvl="1"/>
            <a:r>
              <a:rPr lang="en-US" sz="2400" dirty="0"/>
              <a:t>free allocation rules now under discussion. </a:t>
            </a:r>
          </a:p>
        </p:txBody>
      </p:sp>
    </p:spTree>
    <p:extLst>
      <p:ext uri="{BB962C8B-B14F-4D97-AF65-F5344CB8AC3E}">
        <p14:creationId xmlns:p14="http://schemas.microsoft.com/office/powerpoint/2010/main" val="3043403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627784" y="274638"/>
            <a:ext cx="6120680" cy="850106"/>
          </a:xfrm>
        </p:spPr>
        <p:txBody>
          <a:bodyPr/>
          <a:lstStyle/>
          <a:p>
            <a:pPr eaLnBrk="1" hangingPunct="1">
              <a:defRPr/>
            </a:pPr>
            <a:r>
              <a:rPr lang="en-US" sz="3200" i="0" dirty="0"/>
              <a:t>Zinc in Canada - CEPA</a:t>
            </a: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34</a:t>
            </a:fld>
            <a:endParaRPr lang="nl-BE" dirty="0"/>
          </a:p>
        </p:txBody>
      </p:sp>
      <p:sp>
        <p:nvSpPr>
          <p:cNvPr id="8" name="Footer Placeholder 7"/>
          <p:cNvSpPr>
            <a:spLocks noGrp="1"/>
          </p:cNvSpPr>
          <p:nvPr>
            <p:ph type="ftr" sz="quarter" idx="10"/>
          </p:nvPr>
        </p:nvSpPr>
        <p:spPr/>
        <p:txBody>
          <a:bodyPr/>
          <a:lstStyle/>
          <a:p>
            <a:r>
              <a:rPr lang="nb-NO"/>
              <a:t>ZOPA GA 28 Sept 2018, Heraklion</a:t>
            </a:r>
            <a:endParaRPr lang="nl-BE" dirty="0"/>
          </a:p>
        </p:txBody>
      </p:sp>
      <p:sp>
        <p:nvSpPr>
          <p:cNvPr id="9" name="Rectangle 3"/>
          <p:cNvSpPr>
            <a:spLocks noGrp="1" noChangeArrowheads="1"/>
          </p:cNvSpPr>
          <p:nvPr>
            <p:ph idx="1"/>
          </p:nvPr>
        </p:nvSpPr>
        <p:spPr>
          <a:xfrm>
            <a:off x="302840" y="1124744"/>
            <a:ext cx="8589640" cy="5112568"/>
          </a:xfrm>
        </p:spPr>
        <p:txBody>
          <a:bodyPr>
            <a:normAutofit fontScale="70000" lnSpcReduction="20000"/>
          </a:bodyPr>
          <a:lstStyle/>
          <a:p>
            <a:endParaRPr lang="en-US" sz="2800" dirty="0"/>
          </a:p>
          <a:p>
            <a:r>
              <a:rPr lang="en-US" sz="2800" dirty="0"/>
              <a:t>Canadian Environmental Protection Act includes environment and health assessments of over 23,000 substances in commerce in Canada, including numerous zinc-based compounds</a:t>
            </a:r>
          </a:p>
          <a:p>
            <a:r>
              <a:rPr lang="en-US" sz="2800" dirty="0"/>
              <a:t>Under the third phase of the Chemical Management Plan (CMP3), Health Canada and Environment &amp; Climate Change Canada (HC/ECCC) will publish a screening level risk assessment of zinc substances (draft due in early 2019) along with any potential risk management requirements. IZA has been engaged in the CMP process since the zinc group was identified in 2016.</a:t>
            </a:r>
          </a:p>
          <a:p>
            <a:endParaRPr lang="en-US" sz="2800" dirty="0"/>
          </a:p>
          <a:p>
            <a:pPr marL="0" indent="0">
              <a:buNone/>
            </a:pPr>
            <a:r>
              <a:rPr lang="en-US" sz="2800" dirty="0"/>
              <a:t>=&gt; </a:t>
            </a:r>
            <a:r>
              <a:rPr lang="en-US" sz="2800" dirty="0">
                <a:solidFill>
                  <a:srgbClr val="C00000"/>
                </a:solidFill>
              </a:rPr>
              <a:t>Call for input concerning priority zinc compounds</a:t>
            </a:r>
          </a:p>
          <a:p>
            <a:r>
              <a:rPr lang="en-US" sz="2800" dirty="0"/>
              <a:t>The key risks that would result from a “CEPA Toxic” designation would be risk management requirements to limit the use of zinc/zinc compounds in specific applications in Canada. </a:t>
            </a:r>
          </a:p>
          <a:p>
            <a:r>
              <a:rPr lang="en-US" sz="2800" dirty="0"/>
              <a:t>Outcomes could also include a declaration of not-toxic with significant activity provisions and/or migration of methods and conclusions to other jurisdictions.</a:t>
            </a:r>
          </a:p>
          <a:p>
            <a:endParaRPr lang="en-US" sz="2800" dirty="0"/>
          </a:p>
          <a:p>
            <a:pPr lvl="1"/>
            <a:endParaRPr lang="en-US" sz="2400" dirty="0"/>
          </a:p>
        </p:txBody>
      </p:sp>
    </p:spTree>
    <p:extLst>
      <p:ext uri="{BB962C8B-B14F-4D97-AF65-F5344CB8AC3E}">
        <p14:creationId xmlns:p14="http://schemas.microsoft.com/office/powerpoint/2010/main" val="3600650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627784" y="274638"/>
            <a:ext cx="6120680" cy="850106"/>
          </a:xfrm>
        </p:spPr>
        <p:txBody>
          <a:bodyPr/>
          <a:lstStyle/>
          <a:p>
            <a:pPr eaLnBrk="1" hangingPunct="1">
              <a:defRPr/>
            </a:pPr>
            <a:r>
              <a:rPr lang="en-US" sz="3200" i="0" dirty="0"/>
              <a:t>Zinc in Canada - CEPA</a:t>
            </a:r>
          </a:p>
        </p:txBody>
      </p:sp>
      <p:sp>
        <p:nvSpPr>
          <p:cNvPr id="7" name="Slide Number Placeholder 6"/>
          <p:cNvSpPr>
            <a:spLocks noGrp="1"/>
          </p:cNvSpPr>
          <p:nvPr>
            <p:ph type="sldNum" sz="quarter" idx="11"/>
          </p:nvPr>
        </p:nvSpPr>
        <p:spPr/>
        <p:txBody>
          <a:bodyPr/>
          <a:lstStyle/>
          <a:p>
            <a:pPr>
              <a:defRPr/>
            </a:pPr>
            <a:fld id="{03A5A117-11CE-4107-92C7-5A8F2F870087}" type="slidenum">
              <a:rPr lang="nl-BE" smtClean="0"/>
              <a:pPr>
                <a:defRPr/>
              </a:pPr>
              <a:t>35</a:t>
            </a:fld>
            <a:endParaRPr lang="nl-BE" dirty="0"/>
          </a:p>
        </p:txBody>
      </p:sp>
      <p:sp>
        <p:nvSpPr>
          <p:cNvPr id="8" name="Footer Placeholder 7"/>
          <p:cNvSpPr>
            <a:spLocks noGrp="1"/>
          </p:cNvSpPr>
          <p:nvPr>
            <p:ph type="ftr" sz="quarter" idx="10"/>
          </p:nvPr>
        </p:nvSpPr>
        <p:spPr/>
        <p:txBody>
          <a:bodyPr/>
          <a:lstStyle/>
          <a:p>
            <a:r>
              <a:rPr lang="nb-NO"/>
              <a:t>ZOPA GA 28 Sept 2018, Heraklion</a:t>
            </a:r>
            <a:endParaRPr lang="nl-BE" dirty="0"/>
          </a:p>
        </p:txBody>
      </p:sp>
      <p:sp>
        <p:nvSpPr>
          <p:cNvPr id="9" name="Rectangle 3"/>
          <p:cNvSpPr>
            <a:spLocks noGrp="1" noChangeArrowheads="1"/>
          </p:cNvSpPr>
          <p:nvPr>
            <p:ph idx="1"/>
          </p:nvPr>
        </p:nvSpPr>
        <p:spPr>
          <a:xfrm>
            <a:off x="302840" y="1124744"/>
            <a:ext cx="8589640" cy="1728192"/>
          </a:xfrm>
        </p:spPr>
        <p:txBody>
          <a:bodyPr>
            <a:normAutofit/>
          </a:bodyPr>
          <a:lstStyle/>
          <a:p>
            <a:pPr marL="0" indent="0">
              <a:buNone/>
            </a:pPr>
            <a:r>
              <a:rPr lang="en-US" sz="2800" dirty="0"/>
              <a:t>Stakeholder meeting will provide industry input/perspective on chemical management, technical product information, and risk assessment</a:t>
            </a:r>
          </a:p>
          <a:p>
            <a:endParaRPr lang="en-US" sz="2800" dirty="0"/>
          </a:p>
          <a:p>
            <a:pPr marL="0" indent="0">
              <a:buNone/>
            </a:pPr>
            <a:endParaRPr lang="en-US" sz="2800" dirty="0"/>
          </a:p>
          <a:p>
            <a:pPr lvl="1"/>
            <a:endParaRPr lang="en-US" sz="2400" dirty="0"/>
          </a:p>
        </p:txBody>
      </p:sp>
      <p:graphicFrame>
        <p:nvGraphicFramePr>
          <p:cNvPr id="2" name="Table 1">
            <a:extLst>
              <a:ext uri="{FF2B5EF4-FFF2-40B4-BE49-F238E27FC236}">
                <a16:creationId xmlns:a16="http://schemas.microsoft.com/office/drawing/2014/main" id="{A8798575-BE4E-4588-8D64-BA0E1F13A415}"/>
              </a:ext>
            </a:extLst>
          </p:cNvPr>
          <p:cNvGraphicFramePr>
            <a:graphicFrameLocks noGrp="1"/>
          </p:cNvGraphicFramePr>
          <p:nvPr>
            <p:extLst>
              <p:ext uri="{D42A27DB-BD31-4B8C-83A1-F6EECF244321}">
                <p14:modId xmlns:p14="http://schemas.microsoft.com/office/powerpoint/2010/main" val="2599248181"/>
              </p:ext>
            </p:extLst>
          </p:nvPr>
        </p:nvGraphicFramePr>
        <p:xfrm>
          <a:off x="611559" y="2564904"/>
          <a:ext cx="7344817" cy="3816422"/>
        </p:xfrm>
        <a:graphic>
          <a:graphicData uri="http://schemas.openxmlformats.org/drawingml/2006/table">
            <a:tbl>
              <a:tblPr firstRow="1" firstCol="1" bandRow="1">
                <a:tableStyleId>{21E4AEA4-8DFA-4A89-87EB-49C32662AFE0}</a:tableStyleId>
              </a:tblPr>
              <a:tblGrid>
                <a:gridCol w="5177818">
                  <a:extLst>
                    <a:ext uri="{9D8B030D-6E8A-4147-A177-3AD203B41FA5}">
                      <a16:colId xmlns:a16="http://schemas.microsoft.com/office/drawing/2014/main" val="3471694283"/>
                    </a:ext>
                  </a:extLst>
                </a:gridCol>
                <a:gridCol w="2166999">
                  <a:extLst>
                    <a:ext uri="{9D8B030D-6E8A-4147-A177-3AD203B41FA5}">
                      <a16:colId xmlns:a16="http://schemas.microsoft.com/office/drawing/2014/main" val="3398363283"/>
                    </a:ext>
                  </a:extLst>
                </a:gridCol>
              </a:tblGrid>
              <a:tr h="272601">
                <a:tc>
                  <a:txBody>
                    <a:bodyPr/>
                    <a:lstStyle/>
                    <a:p>
                      <a:pPr algn="ctr">
                        <a:spcAft>
                          <a:spcPts val="0"/>
                        </a:spcAft>
                      </a:pPr>
                      <a:r>
                        <a:rPr lang="fr-BE" sz="1600">
                          <a:effectLst/>
                        </a:rPr>
                        <a:t>Activity</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lgn="ctr">
                        <a:spcAft>
                          <a:spcPts val="0"/>
                        </a:spcAft>
                      </a:pPr>
                      <a:r>
                        <a:rPr lang="fr-BE" sz="1600">
                          <a:effectLst/>
                        </a:rPr>
                        <a:t>Schedule</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357996255"/>
                  </a:ext>
                </a:extLst>
              </a:tr>
              <a:tr h="272601">
                <a:tc>
                  <a:txBody>
                    <a:bodyPr/>
                    <a:lstStyle/>
                    <a:p>
                      <a:pPr>
                        <a:spcAft>
                          <a:spcPts val="0"/>
                        </a:spcAft>
                      </a:pPr>
                      <a:r>
                        <a:rPr lang="fr-BE" sz="1600">
                          <a:effectLst/>
                        </a:rPr>
                        <a:t>CMP3 Zinc Group Identified</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Early 2016</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46538169"/>
                  </a:ext>
                </a:extLst>
              </a:tr>
              <a:tr h="272601">
                <a:tc>
                  <a:txBody>
                    <a:bodyPr/>
                    <a:lstStyle/>
                    <a:p>
                      <a:pPr>
                        <a:spcAft>
                          <a:spcPts val="0"/>
                        </a:spcAft>
                      </a:pPr>
                      <a:r>
                        <a:rPr lang="en-US" sz="1600">
                          <a:effectLst/>
                        </a:rPr>
                        <a:t>Dialogue with HC/ECCC Initiated</a:t>
                      </a:r>
                      <a:endParaRPr lang="en-US"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Nov 2016</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876161219"/>
                  </a:ext>
                </a:extLst>
              </a:tr>
              <a:tr h="545204">
                <a:tc>
                  <a:txBody>
                    <a:bodyPr/>
                    <a:lstStyle/>
                    <a:p>
                      <a:pPr>
                        <a:spcAft>
                          <a:spcPts val="0"/>
                        </a:spcAft>
                      </a:pPr>
                      <a:r>
                        <a:rPr lang="en-US" sz="1600" dirty="0">
                          <a:effectLst/>
                        </a:rPr>
                        <a:t>EU REACH Dossier Shared with HC/ECCC</a:t>
                      </a:r>
                      <a:endParaRPr lang="en-US" sz="18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June 2017</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070220640"/>
                  </a:ext>
                </a:extLst>
              </a:tr>
              <a:tr h="545204">
                <a:tc>
                  <a:txBody>
                    <a:bodyPr/>
                    <a:lstStyle/>
                    <a:p>
                      <a:pPr>
                        <a:spcAft>
                          <a:spcPts val="0"/>
                        </a:spcAft>
                      </a:pPr>
                      <a:r>
                        <a:rPr lang="fr-BE" sz="1600">
                          <a:effectLst/>
                        </a:rPr>
                        <a:t>Develop Advocacy Strategy</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May/June 2018</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274412920"/>
                  </a:ext>
                </a:extLst>
              </a:tr>
              <a:tr h="272601">
                <a:tc>
                  <a:txBody>
                    <a:bodyPr/>
                    <a:lstStyle/>
                    <a:p>
                      <a:pPr>
                        <a:spcAft>
                          <a:spcPts val="0"/>
                        </a:spcAft>
                      </a:pPr>
                      <a:r>
                        <a:rPr lang="fr-BE" sz="1600">
                          <a:effectLst/>
                        </a:rPr>
                        <a:t>Zinc Compound Prioritization</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Aug 2018</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799517316"/>
                  </a:ext>
                </a:extLst>
              </a:tr>
              <a:tr h="545204">
                <a:tc>
                  <a:txBody>
                    <a:bodyPr/>
                    <a:lstStyle/>
                    <a:p>
                      <a:pPr>
                        <a:spcAft>
                          <a:spcPts val="0"/>
                        </a:spcAft>
                      </a:pPr>
                      <a:r>
                        <a:rPr lang="fr-BE" sz="1600">
                          <a:effectLst/>
                        </a:rPr>
                        <a:t>Develop Zinc Coalition</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Aug/Sept 2018</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216604601"/>
                  </a:ext>
                </a:extLst>
              </a:tr>
              <a:tr h="545204">
                <a:tc>
                  <a:txBody>
                    <a:bodyPr/>
                    <a:lstStyle/>
                    <a:p>
                      <a:pPr>
                        <a:spcAft>
                          <a:spcPts val="0"/>
                        </a:spcAft>
                      </a:pPr>
                      <a:r>
                        <a:rPr lang="en-US" sz="1600">
                          <a:effectLst/>
                          <a:highlight>
                            <a:srgbClr val="00FF00"/>
                          </a:highlight>
                        </a:rPr>
                        <a:t>Stakeholder Meeting with HC/ECCC</a:t>
                      </a:r>
                      <a:endParaRPr lang="en-US" sz="1800">
                        <a:effectLst/>
                        <a:highlight>
                          <a:srgbClr val="00FF00"/>
                        </a:highligh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dirty="0" err="1">
                          <a:effectLst/>
                          <a:highlight>
                            <a:srgbClr val="00FF00"/>
                          </a:highlight>
                        </a:rPr>
                        <a:t>Late</a:t>
                      </a:r>
                      <a:r>
                        <a:rPr lang="fr-BE" sz="1600" dirty="0">
                          <a:effectLst/>
                          <a:highlight>
                            <a:srgbClr val="00FF00"/>
                          </a:highlight>
                        </a:rPr>
                        <a:t> </a:t>
                      </a:r>
                      <a:r>
                        <a:rPr lang="fr-BE" sz="1600" dirty="0" err="1">
                          <a:effectLst/>
                          <a:highlight>
                            <a:srgbClr val="00FF00"/>
                          </a:highlight>
                        </a:rPr>
                        <a:t>Nov</a:t>
                      </a:r>
                      <a:r>
                        <a:rPr lang="fr-BE" sz="1600" dirty="0">
                          <a:effectLst/>
                          <a:highlight>
                            <a:srgbClr val="00FF00"/>
                          </a:highlight>
                        </a:rPr>
                        <a:t> 2018</a:t>
                      </a:r>
                      <a:endParaRPr lang="fr-BE" sz="1800" dirty="0">
                        <a:effectLst/>
                        <a:highlight>
                          <a:srgbClr val="00FF00"/>
                        </a:highligh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070250014"/>
                  </a:ext>
                </a:extLst>
              </a:tr>
              <a:tr h="272601">
                <a:tc>
                  <a:txBody>
                    <a:bodyPr/>
                    <a:lstStyle/>
                    <a:p>
                      <a:pPr>
                        <a:spcAft>
                          <a:spcPts val="0"/>
                        </a:spcAft>
                      </a:pPr>
                      <a:r>
                        <a:rPr lang="fr-BE" sz="1600">
                          <a:effectLst/>
                        </a:rPr>
                        <a:t>Draft Zinc Assessment Published</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a:effectLst/>
                        </a:rPr>
                        <a:t>Early 2019</a:t>
                      </a:r>
                      <a:endParaRPr lang="fr-BE" sz="18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983985378"/>
                  </a:ext>
                </a:extLst>
              </a:tr>
              <a:tr h="272601">
                <a:tc>
                  <a:txBody>
                    <a:bodyPr/>
                    <a:lstStyle/>
                    <a:p>
                      <a:pPr>
                        <a:spcAft>
                          <a:spcPts val="0"/>
                        </a:spcAft>
                      </a:pPr>
                      <a:r>
                        <a:rPr lang="fr-BE" sz="1600">
                          <a:effectLst/>
                        </a:rPr>
                        <a:t>Conclusion-specific Actions</a:t>
                      </a:r>
                      <a:endParaRPr lang="fr-BE" sz="180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fr-BE" sz="1600" dirty="0">
                          <a:effectLst/>
                        </a:rPr>
                        <a:t>TBD</a:t>
                      </a:r>
                      <a:endParaRPr lang="fr-BE" sz="18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994488480"/>
                  </a:ext>
                </a:extLst>
              </a:tr>
            </a:tbl>
          </a:graphicData>
        </a:graphic>
      </p:graphicFrame>
    </p:spTree>
    <p:extLst>
      <p:ext uri="{BB962C8B-B14F-4D97-AF65-F5344CB8AC3E}">
        <p14:creationId xmlns:p14="http://schemas.microsoft.com/office/powerpoint/2010/main" val="3594044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75" y="274638"/>
            <a:ext cx="6257925" cy="1143000"/>
          </a:xfrm>
        </p:spPr>
        <p:txBody>
          <a:bodyPr/>
          <a:lstStyle/>
          <a:p>
            <a:pPr eaLnBrk="1" hangingPunct="1">
              <a:defRPr/>
            </a:pPr>
            <a:r>
              <a:rPr lang="en-GB" sz="3200" dirty="0"/>
              <a:t>Communication: website</a:t>
            </a:r>
            <a:endParaRPr lang="en-GB" sz="3200" dirty="0">
              <a:effectLst>
                <a:outerShdw blurRad="38100" dist="38100" dir="2700000" algn="tl">
                  <a:srgbClr val="C0C0C0"/>
                </a:outerShdw>
              </a:effectLst>
            </a:endParaRPr>
          </a:p>
        </p:txBody>
      </p:sp>
      <p:sp>
        <p:nvSpPr>
          <p:cNvPr id="47107" name="Rectangle 3"/>
          <p:cNvSpPr>
            <a:spLocks noGrp="1" noChangeArrowheads="1"/>
          </p:cNvSpPr>
          <p:nvPr>
            <p:ph idx="1"/>
          </p:nvPr>
        </p:nvSpPr>
        <p:spPr>
          <a:xfrm>
            <a:off x="395537" y="1628800"/>
            <a:ext cx="8640960" cy="4176464"/>
          </a:xfrm>
        </p:spPr>
        <p:txBody>
          <a:bodyPr>
            <a:normAutofit/>
          </a:bodyPr>
          <a:lstStyle/>
          <a:p>
            <a:pPr eaLnBrk="1" hangingPunct="1">
              <a:defRPr/>
            </a:pPr>
            <a:r>
              <a:rPr lang="en-GB" sz="3800" dirty="0"/>
              <a:t>Comments?</a:t>
            </a:r>
          </a:p>
          <a:p>
            <a:pPr eaLnBrk="1" hangingPunct="1">
              <a:defRPr/>
            </a:pPr>
            <a:r>
              <a:rPr lang="en-GB" sz="3800" dirty="0"/>
              <a:t>Next steps – communication task force</a:t>
            </a:r>
            <a:endParaRPr lang="en-GB" sz="2600" dirty="0"/>
          </a:p>
          <a:p>
            <a:pPr eaLnBrk="1" hangingPunct="1">
              <a:defRPr/>
            </a:pPr>
            <a:endParaRPr lang="en-GB" sz="3800" dirty="0"/>
          </a:p>
        </p:txBody>
      </p:sp>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36</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2325935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75" y="274638"/>
            <a:ext cx="6257925" cy="1143000"/>
          </a:xfrm>
        </p:spPr>
        <p:txBody>
          <a:bodyPr/>
          <a:lstStyle/>
          <a:p>
            <a:pPr eaLnBrk="1" hangingPunct="1">
              <a:defRPr/>
            </a:pPr>
            <a:r>
              <a:rPr lang="en-GB" sz="3200" dirty="0"/>
              <a:t>Membership </a:t>
            </a:r>
            <a:endParaRPr lang="en-GB" sz="3200" dirty="0">
              <a:effectLst>
                <a:outerShdw blurRad="38100" dist="38100" dir="2700000" algn="tl">
                  <a:srgbClr val="C0C0C0"/>
                </a:outerShdw>
              </a:effectLst>
            </a:endParaRPr>
          </a:p>
        </p:txBody>
      </p:sp>
      <p:sp>
        <p:nvSpPr>
          <p:cNvPr id="47107" name="Rectangle 3"/>
          <p:cNvSpPr>
            <a:spLocks noGrp="1" noChangeArrowheads="1"/>
          </p:cNvSpPr>
          <p:nvPr>
            <p:ph idx="1"/>
          </p:nvPr>
        </p:nvSpPr>
        <p:spPr>
          <a:xfrm>
            <a:off x="395537" y="1628800"/>
            <a:ext cx="8640960" cy="4176464"/>
          </a:xfrm>
        </p:spPr>
        <p:txBody>
          <a:bodyPr>
            <a:normAutofit/>
          </a:bodyPr>
          <a:lstStyle/>
          <a:p>
            <a:pPr eaLnBrk="1" hangingPunct="1">
              <a:defRPr/>
            </a:pPr>
            <a:r>
              <a:rPr lang="en-GB" sz="3800" dirty="0"/>
              <a:t>Approach Romanian company</a:t>
            </a:r>
          </a:p>
          <a:p>
            <a:pPr lvl="1" eaLnBrk="1" hangingPunct="1">
              <a:defRPr/>
            </a:pPr>
            <a:r>
              <a:rPr lang="en-GB" sz="3400" dirty="0"/>
              <a:t>Next steps</a:t>
            </a:r>
          </a:p>
          <a:p>
            <a:pPr lvl="1" eaLnBrk="1" hangingPunct="1">
              <a:defRPr/>
            </a:pPr>
            <a:r>
              <a:rPr lang="en-GB" sz="3400" dirty="0"/>
              <a:t>Other ?</a:t>
            </a:r>
          </a:p>
          <a:p>
            <a:pPr eaLnBrk="1" hangingPunct="1">
              <a:defRPr/>
            </a:pPr>
            <a:r>
              <a:rPr lang="en-GB" sz="3800" dirty="0"/>
              <a:t>Admin update of operating rules needed</a:t>
            </a:r>
          </a:p>
          <a:p>
            <a:pPr lvl="1" eaLnBrk="1" hangingPunct="1">
              <a:defRPr/>
            </a:pPr>
            <a:r>
              <a:rPr lang="en-GB" sz="3400" dirty="0"/>
              <a:t>Secretariat will make amendment proposal and submit for validation</a:t>
            </a:r>
          </a:p>
        </p:txBody>
      </p:sp>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37</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552690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75" y="274638"/>
            <a:ext cx="6257925" cy="1143000"/>
          </a:xfrm>
        </p:spPr>
        <p:txBody>
          <a:bodyPr/>
          <a:lstStyle/>
          <a:p>
            <a:pPr eaLnBrk="1" hangingPunct="1">
              <a:defRPr/>
            </a:pPr>
            <a:r>
              <a:rPr lang="en-GB" sz="3200" dirty="0"/>
              <a:t>Next meeting?</a:t>
            </a:r>
            <a:endParaRPr lang="en-GB" sz="3200" dirty="0">
              <a:effectLst>
                <a:outerShdw blurRad="38100" dist="38100" dir="2700000" algn="tl">
                  <a:srgbClr val="C0C0C0"/>
                </a:outerShdw>
              </a:effectLst>
            </a:endParaRPr>
          </a:p>
        </p:txBody>
      </p:sp>
      <p:sp>
        <p:nvSpPr>
          <p:cNvPr id="47107" name="Rectangle 3"/>
          <p:cNvSpPr>
            <a:spLocks noGrp="1" noChangeArrowheads="1"/>
          </p:cNvSpPr>
          <p:nvPr>
            <p:ph idx="1"/>
          </p:nvPr>
        </p:nvSpPr>
        <p:spPr>
          <a:xfrm>
            <a:off x="395537" y="1628800"/>
            <a:ext cx="8640960" cy="4176464"/>
          </a:xfrm>
        </p:spPr>
        <p:txBody>
          <a:bodyPr>
            <a:normAutofit/>
          </a:bodyPr>
          <a:lstStyle/>
          <a:p>
            <a:pPr eaLnBrk="1" hangingPunct="1">
              <a:defRPr/>
            </a:pPr>
            <a:r>
              <a:rPr lang="en-US" sz="3800" dirty="0"/>
              <a:t>Date: 26-27 September 2019</a:t>
            </a:r>
          </a:p>
          <a:p>
            <a:pPr eaLnBrk="1" hangingPunct="1">
              <a:defRPr/>
            </a:pPr>
            <a:r>
              <a:rPr lang="en-US" sz="3800" dirty="0"/>
              <a:t>Place:  Sicily (Syracuse)</a:t>
            </a:r>
            <a:endParaRPr lang="en-US" sz="3400" dirty="0"/>
          </a:p>
        </p:txBody>
      </p:sp>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38</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1437779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60" y="274638"/>
            <a:ext cx="6247596" cy="639990"/>
          </a:xfrm>
        </p:spPr>
        <p:txBody>
          <a:bodyPr/>
          <a:lstStyle/>
          <a:p>
            <a:pPr eaLnBrk="1" hangingPunct="1">
              <a:defRPr/>
            </a:pPr>
            <a:r>
              <a:rPr lang="en-GB" sz="3200" dirty="0">
                <a:effectLst>
                  <a:outerShdw blurRad="38100" dist="38100" dir="2700000" algn="tl">
                    <a:srgbClr val="C0C0C0"/>
                  </a:outerShdw>
                </a:effectLst>
              </a:rPr>
              <a:t>REACH - Zinc Consortium - LoAs</a:t>
            </a:r>
          </a:p>
        </p:txBody>
      </p:sp>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4</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graphicFrame>
        <p:nvGraphicFramePr>
          <p:cNvPr id="5" name="Content Placeholder 4">
            <a:extLst>
              <a:ext uri="{FF2B5EF4-FFF2-40B4-BE49-F238E27FC236}">
                <a16:creationId xmlns:a16="http://schemas.microsoft.com/office/drawing/2014/main" id="{26E5367A-4E19-4FD9-863F-7B6F72B7EF7B}"/>
              </a:ext>
            </a:extLst>
          </p:cNvPr>
          <p:cNvGraphicFramePr>
            <a:graphicFrameLocks noGrp="1"/>
          </p:cNvGraphicFramePr>
          <p:nvPr>
            <p:ph idx="1"/>
            <p:extLst>
              <p:ext uri="{D42A27DB-BD31-4B8C-83A1-F6EECF244321}">
                <p14:modId xmlns:p14="http://schemas.microsoft.com/office/powerpoint/2010/main" val="3855756900"/>
              </p:ext>
            </p:extLst>
          </p:nvPr>
        </p:nvGraphicFramePr>
        <p:xfrm>
          <a:off x="611560" y="914627"/>
          <a:ext cx="7920880" cy="5806841"/>
        </p:xfrm>
        <a:graphic>
          <a:graphicData uri="http://schemas.openxmlformats.org/drawingml/2006/table">
            <a:tbl>
              <a:tblPr>
                <a:tableStyleId>{5C22544A-7EE6-4342-B048-85BDC9FD1C3A}</a:tableStyleId>
              </a:tblPr>
              <a:tblGrid>
                <a:gridCol w="4936588">
                  <a:extLst>
                    <a:ext uri="{9D8B030D-6E8A-4147-A177-3AD203B41FA5}">
                      <a16:colId xmlns:a16="http://schemas.microsoft.com/office/drawing/2014/main" val="2721830696"/>
                    </a:ext>
                  </a:extLst>
                </a:gridCol>
                <a:gridCol w="1595879">
                  <a:extLst>
                    <a:ext uri="{9D8B030D-6E8A-4147-A177-3AD203B41FA5}">
                      <a16:colId xmlns:a16="http://schemas.microsoft.com/office/drawing/2014/main" val="1251758964"/>
                    </a:ext>
                  </a:extLst>
                </a:gridCol>
                <a:gridCol w="1388413">
                  <a:extLst>
                    <a:ext uri="{9D8B030D-6E8A-4147-A177-3AD203B41FA5}">
                      <a16:colId xmlns:a16="http://schemas.microsoft.com/office/drawing/2014/main" val="119556209"/>
                    </a:ext>
                  </a:extLst>
                </a:gridCol>
              </a:tblGrid>
              <a:tr h="154027">
                <a:tc>
                  <a:txBody>
                    <a:bodyPr/>
                    <a:lstStyle/>
                    <a:p>
                      <a:pPr algn="ctr" fontAlgn="ctr"/>
                      <a:r>
                        <a:rPr lang="en-US" sz="800" u="none" strike="noStrike">
                          <a:effectLst/>
                        </a:rPr>
                        <a:t>CIRS (OR Jiangsu Shenlong Zinc Industry)</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100-1000 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1143938468"/>
                  </a:ext>
                </a:extLst>
              </a:tr>
              <a:tr h="154027">
                <a:tc>
                  <a:txBody>
                    <a:bodyPr/>
                    <a:lstStyle/>
                    <a:p>
                      <a:pPr algn="ctr" fontAlgn="ctr"/>
                      <a:r>
                        <a:rPr lang="en-US" sz="800" u="none" strike="noStrike">
                          <a:effectLst/>
                        </a:rPr>
                        <a:t>CIRS(OR PT Indo Lysaght)</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1388056498"/>
                  </a:ext>
                </a:extLst>
              </a:tr>
              <a:tr h="154027">
                <a:tc>
                  <a:txBody>
                    <a:bodyPr/>
                    <a:lstStyle/>
                    <a:p>
                      <a:pPr algn="ctr" fontAlgn="ctr"/>
                      <a:r>
                        <a:rPr lang="en-US" sz="800" u="none" strike="noStrike">
                          <a:effectLst/>
                        </a:rPr>
                        <a:t>CIRS (OR Dongjin Semichem Co)</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629124500"/>
                  </a:ext>
                </a:extLst>
              </a:tr>
              <a:tr h="261848">
                <a:tc>
                  <a:txBody>
                    <a:bodyPr/>
                    <a:lstStyle/>
                    <a:p>
                      <a:pPr algn="ctr" fontAlgn="ctr"/>
                      <a:r>
                        <a:rPr lang="en-US" sz="800" u="none" strike="noStrike">
                          <a:effectLst/>
                        </a:rPr>
                        <a:t>Cambridge Environmental Assessments (OR Metal Oksit)</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813084821"/>
                  </a:ext>
                </a:extLst>
              </a:tr>
              <a:tr h="154027">
                <a:tc>
                  <a:txBody>
                    <a:bodyPr/>
                    <a:lstStyle/>
                    <a:p>
                      <a:pPr algn="ctr" fontAlgn="ctr"/>
                      <a:r>
                        <a:rPr lang="fr-BE" sz="800" u="none" strike="noStrike">
                          <a:effectLst/>
                        </a:rPr>
                        <a:t>CIRS (OR PT Citra Cakralogam)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80346535"/>
                  </a:ext>
                </a:extLst>
              </a:tr>
              <a:tr h="261848">
                <a:tc>
                  <a:txBody>
                    <a:bodyPr/>
                    <a:lstStyle/>
                    <a:p>
                      <a:pPr algn="ctr" fontAlgn="ctr"/>
                      <a:r>
                        <a:rPr lang="en-US" sz="800" u="none" strike="noStrike">
                          <a:effectLst/>
                        </a:rPr>
                        <a:t>HH Compliance (OR Lubriplate Lubricants Company)</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Ireland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264958817"/>
                  </a:ext>
                </a:extLst>
              </a:tr>
              <a:tr h="154027">
                <a:tc>
                  <a:txBody>
                    <a:bodyPr/>
                    <a:lstStyle/>
                    <a:p>
                      <a:pPr algn="ctr" fontAlgn="ctr"/>
                      <a:r>
                        <a:rPr lang="en-US" sz="800" u="none" strike="noStrike">
                          <a:effectLst/>
                        </a:rPr>
                        <a:t>Steven Johnson OR Yokohama Industrial Products</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Italy</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922650215"/>
                  </a:ext>
                </a:extLst>
              </a:tr>
              <a:tr h="154027">
                <a:tc>
                  <a:txBody>
                    <a:bodyPr/>
                    <a:lstStyle/>
                    <a:p>
                      <a:pPr algn="ctr" fontAlgn="ctr"/>
                      <a:r>
                        <a:rPr lang="en-US" sz="800" u="none" strike="noStrike">
                          <a:effectLst/>
                        </a:rPr>
                        <a:t>Rocca Emma Lia (OR on behalf of GE.M.A.R s.r.l)</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Italy</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1291789959"/>
                  </a:ext>
                </a:extLst>
              </a:tr>
              <a:tr h="154027">
                <a:tc>
                  <a:txBody>
                    <a:bodyPr/>
                    <a:lstStyle/>
                    <a:p>
                      <a:pPr algn="ctr" fontAlgn="ctr"/>
                      <a:r>
                        <a:rPr lang="fr-BE" sz="800" u="none" strike="noStrike">
                          <a:effectLst/>
                        </a:rPr>
                        <a:t>REI S.n.c</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Italy</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837104824"/>
                  </a:ext>
                </a:extLst>
              </a:tr>
              <a:tr h="154027">
                <a:tc>
                  <a:txBody>
                    <a:bodyPr/>
                    <a:lstStyle/>
                    <a:p>
                      <a:pPr algn="ctr" fontAlgn="ctr"/>
                      <a:r>
                        <a:rPr lang="en-US" sz="800" u="none" strike="noStrike">
                          <a:effectLst/>
                        </a:rPr>
                        <a:t>Luxcontrol S.A (OR TDK Corporation)</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Japan</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1,8 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1432697938"/>
                  </a:ext>
                </a:extLst>
              </a:tr>
              <a:tr h="154027">
                <a:tc>
                  <a:txBody>
                    <a:bodyPr/>
                    <a:lstStyle/>
                    <a:p>
                      <a:pPr algn="ctr" fontAlgn="ctr"/>
                      <a:r>
                        <a:rPr lang="fr-BE" sz="800" u="none" strike="noStrike">
                          <a:effectLst/>
                        </a:rPr>
                        <a:t>Antaria Europe B.V</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Netherlands</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411941885"/>
                  </a:ext>
                </a:extLst>
              </a:tr>
              <a:tr h="261848">
                <a:tc>
                  <a:txBody>
                    <a:bodyPr/>
                    <a:lstStyle/>
                    <a:p>
                      <a:pPr algn="ctr" fontAlgn="ctr"/>
                      <a:r>
                        <a:rPr lang="fr-BE" sz="800" u="none" strike="noStrike">
                          <a:effectLst/>
                        </a:rPr>
                        <a:t>Shin-Etsu Silicones Europe B.V (OR Shin-Etsu Chemical Ltd)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Netherlands</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736750234"/>
                  </a:ext>
                </a:extLst>
              </a:tr>
              <a:tr h="154027">
                <a:tc>
                  <a:txBody>
                    <a:bodyPr/>
                    <a:lstStyle/>
                    <a:p>
                      <a:pPr algn="ctr" fontAlgn="ctr"/>
                      <a:r>
                        <a:rPr lang="es-ES" sz="800" u="none" strike="noStrike">
                          <a:effectLst/>
                        </a:rPr>
                        <a:t>Shin-Etsu Silicones Europe B.V</a:t>
                      </a:r>
                      <a:endParaRPr lang="es-E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Netherlands</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10-99t/y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868435481"/>
                  </a:ext>
                </a:extLst>
              </a:tr>
              <a:tr h="154027">
                <a:tc>
                  <a:txBody>
                    <a:bodyPr/>
                    <a:lstStyle/>
                    <a:p>
                      <a:pPr algn="ctr" fontAlgn="ctr"/>
                      <a:r>
                        <a:rPr lang="fr-FR" sz="800" u="none" strike="noStrike">
                          <a:effectLst/>
                        </a:rPr>
                        <a:t>Unicat Catalyst Technologies B.V</a:t>
                      </a:r>
                      <a:endParaRPr lang="fr-FR"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Netherlands</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2830954004"/>
                  </a:ext>
                </a:extLst>
              </a:tr>
              <a:tr h="154027">
                <a:tc>
                  <a:txBody>
                    <a:bodyPr/>
                    <a:lstStyle/>
                    <a:p>
                      <a:pPr algn="ctr" fontAlgn="ctr"/>
                      <a:r>
                        <a:rPr lang="fr-BE" sz="800" u="none" strike="noStrike">
                          <a:effectLst/>
                        </a:rPr>
                        <a:t>Grupa Azoty S.A</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Poland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&lt;100t/y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1635683214"/>
                  </a:ext>
                </a:extLst>
              </a:tr>
              <a:tr h="261848">
                <a:tc>
                  <a:txBody>
                    <a:bodyPr/>
                    <a:lstStyle/>
                    <a:p>
                      <a:pPr algn="ctr" fontAlgn="ctr"/>
                      <a:r>
                        <a:rPr lang="en-US" sz="800" u="none" strike="noStrike">
                          <a:effectLst/>
                        </a:rPr>
                        <a:t>TUV SUD Iberia (OR on behalf of Sun Beam Tech. Industrial)</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Spain</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10-99 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776354276"/>
                  </a:ext>
                </a:extLst>
              </a:tr>
              <a:tr h="154027">
                <a:tc>
                  <a:txBody>
                    <a:bodyPr/>
                    <a:lstStyle/>
                    <a:p>
                      <a:pPr algn="ctr" fontAlgn="ctr"/>
                      <a:r>
                        <a:rPr lang="fr-BE" sz="800" u="none" strike="noStrike">
                          <a:effectLst/>
                        </a:rPr>
                        <a:t>Zinctimal Spain S.L</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Spain</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&gt;1000t/y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764442973"/>
                  </a:ext>
                </a:extLst>
              </a:tr>
              <a:tr h="261848">
                <a:tc>
                  <a:txBody>
                    <a:bodyPr/>
                    <a:lstStyle/>
                    <a:p>
                      <a:pPr algn="ctr" fontAlgn="ctr"/>
                      <a:r>
                        <a:rPr lang="en-US" sz="800" u="none" strike="noStrike">
                          <a:effectLst/>
                        </a:rPr>
                        <a:t>Sustainability Support Services (Europe) AB (OR Pondy Oxides and Chemicals Ltd)</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Sweden</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2440745970"/>
                  </a:ext>
                </a:extLst>
              </a:tr>
              <a:tr h="154027">
                <a:tc>
                  <a:txBody>
                    <a:bodyPr/>
                    <a:lstStyle/>
                    <a:p>
                      <a:pPr algn="ctr" fontAlgn="ctr"/>
                      <a:r>
                        <a:rPr lang="en-US" sz="800" u="none" strike="noStrike">
                          <a:effectLst/>
                        </a:rPr>
                        <a:t>The Acta Group EU (OR Vanderbilt Chemicals)</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10-99t/y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1219916353"/>
                  </a:ext>
                </a:extLst>
              </a:tr>
              <a:tr h="261848">
                <a:tc>
                  <a:txBody>
                    <a:bodyPr/>
                    <a:lstStyle/>
                    <a:p>
                      <a:pPr algn="ctr" fontAlgn="ctr"/>
                      <a:r>
                        <a:rPr lang="fr-BE" sz="800" u="none" strike="noStrike">
                          <a:effectLst/>
                        </a:rPr>
                        <a:t>Exponent International (OR Sabic Innovative Plastics</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2399472994"/>
                  </a:ext>
                </a:extLst>
              </a:tr>
              <a:tr h="154027">
                <a:tc>
                  <a:txBody>
                    <a:bodyPr/>
                    <a:lstStyle/>
                    <a:p>
                      <a:pPr algn="ctr" fontAlgn="ctr"/>
                      <a:r>
                        <a:rPr lang="fr-BE" sz="800" u="none" strike="noStrike">
                          <a:effectLst/>
                        </a:rPr>
                        <a:t>WSP UK Ltd (OR Laird Technologies Inc.)</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224446156"/>
                  </a:ext>
                </a:extLst>
              </a:tr>
              <a:tr h="261848">
                <a:tc>
                  <a:txBody>
                    <a:bodyPr/>
                    <a:lstStyle/>
                    <a:p>
                      <a:pPr algn="ctr" fontAlgn="ctr"/>
                      <a:r>
                        <a:rPr lang="fr-BE" sz="800" u="none" strike="noStrike">
                          <a:effectLst/>
                        </a:rPr>
                        <a:t>Caleb Management Services Limited (OR Palmer International)</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718019337"/>
                  </a:ext>
                </a:extLst>
              </a:tr>
              <a:tr h="261848">
                <a:tc>
                  <a:txBody>
                    <a:bodyPr/>
                    <a:lstStyle/>
                    <a:p>
                      <a:pPr algn="ctr" fontAlgn="ctr"/>
                      <a:r>
                        <a:rPr lang="fr-BE" sz="800" u="none" strike="noStrike">
                          <a:effectLst/>
                        </a:rPr>
                        <a:t>Envigo Consulting Limited (OR Ishihara Sangyo Kaisha)</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4273715867"/>
                  </a:ext>
                </a:extLst>
              </a:tr>
              <a:tr h="261848">
                <a:tc>
                  <a:txBody>
                    <a:bodyPr/>
                    <a:lstStyle/>
                    <a:p>
                      <a:pPr algn="ctr" fontAlgn="ctr"/>
                      <a:r>
                        <a:rPr lang="en-US" sz="800" u="none" strike="noStrike">
                          <a:effectLst/>
                        </a:rPr>
                        <a:t>Bootman Chemical Safety Ltd (OR J.M Huber Corporation)</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10-100t/y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821523981"/>
                  </a:ext>
                </a:extLst>
              </a:tr>
              <a:tr h="261848">
                <a:tc>
                  <a:txBody>
                    <a:bodyPr/>
                    <a:lstStyle/>
                    <a:p>
                      <a:pPr algn="ctr" fontAlgn="ctr"/>
                      <a:r>
                        <a:rPr lang="en-US" sz="800" u="none" strike="noStrike">
                          <a:effectLst/>
                        </a:rPr>
                        <a:t>Regulatory Facilitation Company Limited (OR Nyacol Nano Technologies)</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1,4t/y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49318530"/>
                  </a:ext>
                </a:extLst>
              </a:tr>
              <a:tr h="154027">
                <a:tc>
                  <a:txBody>
                    <a:bodyPr/>
                    <a:lstStyle/>
                    <a:p>
                      <a:pPr algn="ctr" fontAlgn="ctr"/>
                      <a:r>
                        <a:rPr lang="fr-BE" sz="800" u="none" strike="noStrike">
                          <a:effectLst/>
                        </a:rPr>
                        <a:t>Tyco Electronics UK</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60t/y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869326669"/>
                  </a:ext>
                </a:extLst>
              </a:tr>
              <a:tr h="154027">
                <a:tc>
                  <a:txBody>
                    <a:bodyPr/>
                    <a:lstStyle/>
                    <a:p>
                      <a:pPr algn="ctr" fontAlgn="ctr"/>
                      <a:r>
                        <a:rPr lang="fr-BE" sz="800" u="none" strike="noStrike">
                          <a:effectLst/>
                        </a:rPr>
                        <a:t>Chemviron Carbon Ltd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965696768"/>
                  </a:ext>
                </a:extLst>
              </a:tr>
              <a:tr h="154027">
                <a:tc>
                  <a:txBody>
                    <a:bodyPr/>
                    <a:lstStyle/>
                    <a:p>
                      <a:pPr algn="ctr" fontAlgn="ctr"/>
                      <a:r>
                        <a:rPr lang="fr-BE" sz="800" u="none" strike="noStrike">
                          <a:effectLst/>
                        </a:rPr>
                        <a:t>Lubrizol France SAS (Lubrizol Limited)</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019721922"/>
                  </a:ext>
                </a:extLst>
              </a:tr>
              <a:tr h="261848">
                <a:tc>
                  <a:txBody>
                    <a:bodyPr/>
                    <a:lstStyle/>
                    <a:p>
                      <a:pPr algn="ctr" fontAlgn="ctr"/>
                      <a:r>
                        <a:rPr lang="en-US" sz="800" u="none" strike="noStrike">
                          <a:effectLst/>
                        </a:rPr>
                        <a:t>Regulatory Facilitation Company Ltd 31 (OR MMG Polymer)</a:t>
                      </a:r>
                      <a:endParaRPr lang="en-US"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United Kingdom</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a:effectLst/>
                        </a:rPr>
                        <a:t>1-10t/y</a:t>
                      </a:r>
                      <a:endParaRPr lang="fr-BE" sz="800" b="0" i="0" u="none" strike="noStrike">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2788863978"/>
                  </a:ext>
                </a:extLst>
              </a:tr>
              <a:tr h="154027">
                <a:tc>
                  <a:txBody>
                    <a:bodyPr/>
                    <a:lstStyle/>
                    <a:p>
                      <a:pPr algn="ctr" fontAlgn="ctr"/>
                      <a:r>
                        <a:rPr lang="fr-BE" sz="900" u="none" strike="noStrike">
                          <a:effectLst/>
                        </a:rPr>
                        <a:t>Lanxess Solutions UK Ltd</a:t>
                      </a:r>
                      <a:endParaRPr lang="fr-BE" sz="900" b="0" i="0" u="none" strike="noStrike">
                        <a:solidFill>
                          <a:srgbClr val="000000"/>
                        </a:solidFill>
                        <a:effectLst/>
                        <a:latin typeface="Calibri" panose="020F0502020204030204" pitchFamily="34" charset="0"/>
                      </a:endParaRPr>
                    </a:p>
                  </a:txBody>
                  <a:tcPr marL="6003" marR="6003" marT="6003" marB="0" anchor="ctr"/>
                </a:tc>
                <a:tc>
                  <a:txBody>
                    <a:bodyPr/>
                    <a:lstStyle/>
                    <a:p>
                      <a:pPr algn="ctr" fontAlgn="ctr"/>
                      <a:r>
                        <a:rPr lang="fr-BE" sz="800" u="none" strike="noStrike">
                          <a:effectLst/>
                        </a:rPr>
                        <a:t>USA</a:t>
                      </a:r>
                      <a:endParaRPr lang="fr-BE" sz="800" b="0" i="0" u="none" strike="noStrike">
                        <a:solidFill>
                          <a:srgbClr val="000000"/>
                        </a:solidFill>
                        <a:effectLst/>
                        <a:latin typeface="Arial" panose="020B0604020202020204" pitchFamily="34" charset="0"/>
                      </a:endParaRPr>
                    </a:p>
                  </a:txBody>
                  <a:tcPr marL="6003" marR="6003" marT="6003" marB="0" anchor="ctr"/>
                </a:tc>
                <a:tc>
                  <a:txBody>
                    <a:bodyPr/>
                    <a:lstStyle/>
                    <a:p>
                      <a:pPr algn="ctr" fontAlgn="ctr"/>
                      <a:r>
                        <a:rPr lang="fr-BE" sz="800" u="none" strike="noStrike" dirty="0">
                          <a:effectLst/>
                        </a:rPr>
                        <a:t>1-10t/y</a:t>
                      </a:r>
                      <a:endParaRPr lang="fr-BE" sz="800" b="0" i="0" u="none" strike="noStrike" dirty="0">
                        <a:solidFill>
                          <a:srgbClr val="FF0000"/>
                        </a:solidFill>
                        <a:effectLst/>
                        <a:latin typeface="Arial" panose="020B0604020202020204" pitchFamily="34" charset="0"/>
                      </a:endParaRPr>
                    </a:p>
                  </a:txBody>
                  <a:tcPr marL="6003" marR="6003" marT="6003" marB="0" anchor="ctr"/>
                </a:tc>
                <a:extLst>
                  <a:ext uri="{0D108BD9-81ED-4DB2-BD59-A6C34878D82A}">
                    <a16:rowId xmlns:a16="http://schemas.microsoft.com/office/drawing/2014/main" val="3042564034"/>
                  </a:ext>
                </a:extLst>
              </a:tr>
            </a:tbl>
          </a:graphicData>
        </a:graphic>
      </p:graphicFrame>
    </p:spTree>
    <p:extLst>
      <p:ext uri="{BB962C8B-B14F-4D97-AF65-F5344CB8AC3E}">
        <p14:creationId xmlns:p14="http://schemas.microsoft.com/office/powerpoint/2010/main" val="257248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123728" y="404664"/>
            <a:ext cx="6192688" cy="1152128"/>
          </a:xfrm>
        </p:spPr>
        <p:txBody>
          <a:bodyPr/>
          <a:lstStyle/>
          <a:p>
            <a:pPr eaLnBrk="1" hangingPunct="1">
              <a:defRPr/>
            </a:pPr>
            <a:r>
              <a:rPr lang="en-GB" sz="3200" dirty="0">
                <a:effectLst>
                  <a:outerShdw blurRad="38100" dist="38100" dir="2700000" algn="tl">
                    <a:srgbClr val="C0C0C0"/>
                  </a:outerShdw>
                </a:effectLst>
              </a:rPr>
              <a:t>REACH ZnO dossier evaluation - summary</a:t>
            </a:r>
          </a:p>
        </p:txBody>
      </p:sp>
      <p:sp>
        <p:nvSpPr>
          <p:cNvPr id="8" name="Slide Number Placeholder 7"/>
          <p:cNvSpPr>
            <a:spLocks noGrp="1"/>
          </p:cNvSpPr>
          <p:nvPr>
            <p:ph type="sldNum" sz="quarter" idx="11"/>
          </p:nvPr>
        </p:nvSpPr>
        <p:spPr/>
        <p:txBody>
          <a:bodyPr/>
          <a:lstStyle/>
          <a:p>
            <a:pPr>
              <a:defRPr/>
            </a:pPr>
            <a:fld id="{03A5A117-11CE-4107-92C7-5A8F2F870087}" type="slidenum">
              <a:rPr lang="nl-BE" smtClean="0"/>
              <a:pPr>
                <a:defRPr/>
              </a:pPr>
              <a:t>5</a:t>
            </a:fld>
            <a:endParaRPr lang="nl-BE" dirty="0"/>
          </a:p>
        </p:txBody>
      </p:sp>
      <p:sp>
        <p:nvSpPr>
          <p:cNvPr id="10" name="Footer Placeholder 9"/>
          <p:cNvSpPr>
            <a:spLocks noGrp="1"/>
          </p:cNvSpPr>
          <p:nvPr>
            <p:ph type="ftr" sz="quarter" idx="10"/>
          </p:nvPr>
        </p:nvSpPr>
        <p:spPr/>
        <p:txBody>
          <a:bodyPr/>
          <a:lstStyle/>
          <a:p>
            <a:r>
              <a:rPr lang="nb-NO"/>
              <a:t>ZOPA GA 28 Sept 2018, Heraklion</a:t>
            </a:r>
            <a:endParaRPr lang="nl-BE" dirty="0"/>
          </a:p>
        </p:txBody>
      </p:sp>
      <p:graphicFrame>
        <p:nvGraphicFramePr>
          <p:cNvPr id="4" name="Content Placeholder 3">
            <a:extLst>
              <a:ext uri="{FF2B5EF4-FFF2-40B4-BE49-F238E27FC236}">
                <a16:creationId xmlns:a16="http://schemas.microsoft.com/office/drawing/2014/main" id="{8D7430A6-7748-4871-9922-0CF19781E862}"/>
              </a:ext>
            </a:extLst>
          </p:cNvPr>
          <p:cNvGraphicFramePr>
            <a:graphicFrameLocks noGrp="1"/>
          </p:cNvGraphicFramePr>
          <p:nvPr>
            <p:ph idx="1"/>
            <p:extLst>
              <p:ext uri="{D42A27DB-BD31-4B8C-83A1-F6EECF244321}">
                <p14:modId xmlns:p14="http://schemas.microsoft.com/office/powerpoint/2010/main" val="2912047218"/>
              </p:ext>
            </p:extLst>
          </p:nvPr>
        </p:nvGraphicFramePr>
        <p:xfrm>
          <a:off x="899592" y="1484784"/>
          <a:ext cx="7797552"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999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123728" y="260648"/>
            <a:ext cx="6192688" cy="720080"/>
          </a:xfrm>
        </p:spPr>
        <p:txBody>
          <a:bodyPr/>
          <a:lstStyle/>
          <a:p>
            <a:pPr eaLnBrk="1" hangingPunct="1">
              <a:defRPr/>
            </a:pPr>
            <a:r>
              <a:rPr lang="en-GB" sz="3200" dirty="0">
                <a:effectLst>
                  <a:outerShdw blurRad="38100" dist="38100" dir="2700000" algn="tl">
                    <a:srgbClr val="C0C0C0"/>
                  </a:outerShdw>
                </a:effectLst>
              </a:rPr>
              <a:t>Evaluation procedure</a:t>
            </a:r>
          </a:p>
        </p:txBody>
      </p:sp>
      <p:sp>
        <p:nvSpPr>
          <p:cNvPr id="8" name="Slide Number Placeholder 7"/>
          <p:cNvSpPr>
            <a:spLocks noGrp="1"/>
          </p:cNvSpPr>
          <p:nvPr>
            <p:ph type="sldNum" sz="quarter" idx="11"/>
          </p:nvPr>
        </p:nvSpPr>
        <p:spPr/>
        <p:txBody>
          <a:bodyPr/>
          <a:lstStyle/>
          <a:p>
            <a:pPr>
              <a:defRPr/>
            </a:pPr>
            <a:fld id="{03A5A117-11CE-4107-92C7-5A8F2F870087}" type="slidenum">
              <a:rPr lang="nl-BE" smtClean="0"/>
              <a:pPr>
                <a:defRPr/>
              </a:pPr>
              <a:t>6</a:t>
            </a:fld>
            <a:endParaRPr lang="nl-BE" dirty="0"/>
          </a:p>
        </p:txBody>
      </p:sp>
      <p:sp>
        <p:nvSpPr>
          <p:cNvPr id="10" name="Footer Placeholder 9"/>
          <p:cNvSpPr>
            <a:spLocks noGrp="1"/>
          </p:cNvSpPr>
          <p:nvPr>
            <p:ph type="ftr" sz="quarter" idx="10"/>
          </p:nvPr>
        </p:nvSpPr>
        <p:spPr/>
        <p:txBody>
          <a:bodyPr/>
          <a:lstStyle/>
          <a:p>
            <a:r>
              <a:rPr lang="nb-NO"/>
              <a:t>ZOPA GA 28 Sept 2018, Heraklion</a:t>
            </a:r>
            <a:endParaRPr lang="nl-BE" dirty="0"/>
          </a:p>
        </p:txBody>
      </p:sp>
      <p:pic>
        <p:nvPicPr>
          <p:cNvPr id="2" name="Picture 1">
            <a:extLst>
              <a:ext uri="{FF2B5EF4-FFF2-40B4-BE49-F238E27FC236}">
                <a16:creationId xmlns:a16="http://schemas.microsoft.com/office/drawing/2014/main" id="{36F2B6E9-95B8-4199-88DC-FBE97767FA6F}"/>
              </a:ext>
            </a:extLst>
          </p:cNvPr>
          <p:cNvPicPr>
            <a:picLocks noChangeAspect="1"/>
          </p:cNvPicPr>
          <p:nvPr/>
        </p:nvPicPr>
        <p:blipFill>
          <a:blip r:embed="rId3"/>
          <a:stretch>
            <a:fillRect/>
          </a:stretch>
        </p:blipFill>
        <p:spPr>
          <a:xfrm>
            <a:off x="107504" y="1124744"/>
            <a:ext cx="8843242" cy="4392488"/>
          </a:xfrm>
          <a:prstGeom prst="rect">
            <a:avLst/>
          </a:prstGeom>
        </p:spPr>
      </p:pic>
      <p:cxnSp>
        <p:nvCxnSpPr>
          <p:cNvPr id="4" name="Straight Arrow Connector 3">
            <a:extLst>
              <a:ext uri="{FF2B5EF4-FFF2-40B4-BE49-F238E27FC236}">
                <a16:creationId xmlns:a16="http://schemas.microsoft.com/office/drawing/2014/main" id="{2184DE3C-C998-4029-8F01-D248CF451BF5}"/>
              </a:ext>
            </a:extLst>
          </p:cNvPr>
          <p:cNvCxnSpPr>
            <a:cxnSpLocks/>
          </p:cNvCxnSpPr>
          <p:nvPr/>
        </p:nvCxnSpPr>
        <p:spPr>
          <a:xfrm>
            <a:off x="2987824" y="3573016"/>
            <a:ext cx="1152128" cy="216024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5" name="TextBox 4">
            <a:extLst>
              <a:ext uri="{FF2B5EF4-FFF2-40B4-BE49-F238E27FC236}">
                <a16:creationId xmlns:a16="http://schemas.microsoft.com/office/drawing/2014/main" id="{C8BD8EC7-E0D4-40CA-821B-0F815A0B2BC6}"/>
              </a:ext>
            </a:extLst>
          </p:cNvPr>
          <p:cNvSpPr txBox="1"/>
          <p:nvPr/>
        </p:nvSpPr>
        <p:spPr>
          <a:xfrm>
            <a:off x="2195736" y="5733256"/>
            <a:ext cx="6755010" cy="646331"/>
          </a:xfrm>
          <a:prstGeom prst="rect">
            <a:avLst/>
          </a:prstGeom>
          <a:noFill/>
        </p:spPr>
        <p:txBody>
          <a:bodyPr wrap="square" rtlCol="0">
            <a:spAutoFit/>
          </a:bodyPr>
          <a:lstStyle/>
          <a:p>
            <a:r>
              <a:rPr lang="en-GB" dirty="0" err="1">
                <a:solidFill>
                  <a:srgbClr val="FF0000"/>
                </a:solidFill>
              </a:rPr>
              <a:t>BAuA</a:t>
            </a:r>
            <a:r>
              <a:rPr lang="en-GB" dirty="0">
                <a:solidFill>
                  <a:srgbClr val="FF0000"/>
                </a:solidFill>
              </a:rPr>
              <a:t> targets MSC meeting of 4-8 February 2019 which would mean </a:t>
            </a:r>
            <a:r>
              <a:rPr lang="en-GB" dirty="0" err="1">
                <a:solidFill>
                  <a:srgbClr val="FF0000"/>
                </a:solidFill>
              </a:rPr>
              <a:t>PfA</a:t>
            </a:r>
            <a:r>
              <a:rPr lang="en-GB" dirty="0">
                <a:solidFill>
                  <a:srgbClr val="FF0000"/>
                </a:solidFill>
              </a:rPr>
              <a:t> sent to registrants in April</a:t>
            </a:r>
            <a:endParaRPr lang="LID4096" dirty="0">
              <a:solidFill>
                <a:srgbClr val="FF0000"/>
              </a:solidFill>
            </a:endParaRPr>
          </a:p>
        </p:txBody>
      </p:sp>
    </p:spTree>
    <p:extLst>
      <p:ext uri="{BB962C8B-B14F-4D97-AF65-F5344CB8AC3E}">
        <p14:creationId xmlns:p14="http://schemas.microsoft.com/office/powerpoint/2010/main" val="64374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60" y="274638"/>
            <a:ext cx="6247596" cy="634082"/>
          </a:xfrm>
        </p:spPr>
        <p:txBody>
          <a:bodyPr/>
          <a:lstStyle/>
          <a:p>
            <a:pPr eaLnBrk="1" hangingPunct="1">
              <a:defRPr/>
            </a:pPr>
            <a:r>
              <a:rPr lang="en-GB" sz="3200" dirty="0">
                <a:effectLst>
                  <a:outerShdw blurRad="38100" dist="38100" dir="2700000" algn="tl">
                    <a:srgbClr val="C0C0C0"/>
                  </a:outerShdw>
                </a:effectLst>
              </a:rPr>
              <a:t>Summary testing strategy HH</a:t>
            </a:r>
          </a:p>
        </p:txBody>
      </p:sp>
      <p:graphicFrame>
        <p:nvGraphicFramePr>
          <p:cNvPr id="2" name="Content Placeholder 1">
            <a:extLst>
              <a:ext uri="{FF2B5EF4-FFF2-40B4-BE49-F238E27FC236}">
                <a16:creationId xmlns:a16="http://schemas.microsoft.com/office/drawing/2014/main" id="{EDAA01EE-270D-4085-B173-C8E349AC8D83}"/>
              </a:ext>
            </a:extLst>
          </p:cNvPr>
          <p:cNvGraphicFramePr>
            <a:graphicFrameLocks noGrp="1"/>
          </p:cNvGraphicFramePr>
          <p:nvPr>
            <p:ph idx="1"/>
            <p:extLst>
              <p:ext uri="{D42A27DB-BD31-4B8C-83A1-F6EECF244321}">
                <p14:modId xmlns:p14="http://schemas.microsoft.com/office/powerpoint/2010/main" val="2398522196"/>
              </p:ext>
            </p:extLst>
          </p:nvPr>
        </p:nvGraphicFramePr>
        <p:xfrm>
          <a:off x="395143" y="1268760"/>
          <a:ext cx="8713788" cy="4937760"/>
        </p:xfrm>
        <a:graphic>
          <a:graphicData uri="http://schemas.openxmlformats.org/drawingml/2006/table">
            <a:tbl>
              <a:tblPr firstRow="1" bandRow="1">
                <a:tableStyleId>{21E4AEA4-8DFA-4A89-87EB-49C32662AFE0}</a:tableStyleId>
              </a:tblPr>
              <a:tblGrid>
                <a:gridCol w="2904596">
                  <a:extLst>
                    <a:ext uri="{9D8B030D-6E8A-4147-A177-3AD203B41FA5}">
                      <a16:colId xmlns:a16="http://schemas.microsoft.com/office/drawing/2014/main" val="1768474468"/>
                    </a:ext>
                  </a:extLst>
                </a:gridCol>
                <a:gridCol w="2904596">
                  <a:extLst>
                    <a:ext uri="{9D8B030D-6E8A-4147-A177-3AD203B41FA5}">
                      <a16:colId xmlns:a16="http://schemas.microsoft.com/office/drawing/2014/main" val="3064102364"/>
                    </a:ext>
                  </a:extLst>
                </a:gridCol>
                <a:gridCol w="2904596">
                  <a:extLst>
                    <a:ext uri="{9D8B030D-6E8A-4147-A177-3AD203B41FA5}">
                      <a16:colId xmlns:a16="http://schemas.microsoft.com/office/drawing/2014/main" val="366855911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kern="1200" baseline="0" dirty="0">
                          <a:solidFill>
                            <a:schemeClr val="lt1"/>
                          </a:solidFill>
                          <a:latin typeface="+mn-lt"/>
                          <a:ea typeface="+mn-ea"/>
                          <a:cs typeface="+mn-cs"/>
                        </a:rPr>
                        <a:t>Test requested </a:t>
                      </a:r>
                      <a:r>
                        <a:rPr lang="en-GB" sz="1800" b="0" i="0" u="none" strike="noStrike" kern="1200" baseline="0" dirty="0">
                          <a:solidFill>
                            <a:schemeClr val="lt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lt1"/>
                          </a:solidFill>
                          <a:latin typeface="+mn-lt"/>
                          <a:ea typeface="+mn-ea"/>
                          <a:cs typeface="+mn-cs"/>
                        </a:rPr>
                        <a:t>Conditions when to perform test </a:t>
                      </a:r>
                      <a:r>
                        <a:rPr lang="en-US" sz="1800" b="0" i="0" u="none" strike="noStrike" kern="1200" baseline="0" dirty="0">
                          <a:solidFill>
                            <a:schemeClr val="lt1"/>
                          </a:solidFill>
                          <a:latin typeface="+mn-lt"/>
                          <a:ea typeface="+mn-ea"/>
                          <a:cs typeface="+mn-cs"/>
                        </a:rPr>
                        <a:t>	</a:t>
                      </a:r>
                    </a:p>
                  </a:txBody>
                  <a:tcPr/>
                </a:tc>
                <a:tc>
                  <a:txBody>
                    <a:bodyPr/>
                    <a:lstStyle/>
                    <a:p>
                      <a:r>
                        <a:rPr lang="en-GB" dirty="0"/>
                        <a:t>Deadline</a:t>
                      </a:r>
                      <a:endParaRPr lang="LID4096" dirty="0"/>
                    </a:p>
                  </a:txBody>
                  <a:tcPr/>
                </a:tc>
                <a:extLst>
                  <a:ext uri="{0D108BD9-81ED-4DB2-BD59-A6C34878D82A}">
                    <a16:rowId xmlns:a16="http://schemas.microsoft.com/office/drawing/2014/main" val="42802574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1. Subchronic Inhalation Toxicity: 90-Day Study (OECD TG 413, latest adopted version updated in 2017) combined with the In Vivo Mammalian Alkaline Comet Assay (OECD TG 489)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dk1"/>
                          </a:solidFill>
                          <a:latin typeface="+mn-lt"/>
                          <a:ea typeface="+mn-ea"/>
                          <a:cs typeface="+mn-cs"/>
                        </a:rPr>
                        <a:t>Unconditionally 	</a:t>
                      </a:r>
                    </a:p>
                    <a:p>
                      <a:endParaRPr lang="LID4096" dirty="0"/>
                    </a:p>
                  </a:txBody>
                  <a:tcPr/>
                </a:tc>
                <a:tc>
                  <a:txBody>
                    <a:bodyPr/>
                    <a:lstStyle/>
                    <a:p>
                      <a:r>
                        <a:rPr lang="en-GB" sz="1800" b="0" i="0" u="none" strike="noStrike" kern="1200" baseline="0" dirty="0">
                          <a:solidFill>
                            <a:schemeClr val="dk1"/>
                          </a:solidFill>
                          <a:latin typeface="+mn-lt"/>
                          <a:ea typeface="+mn-ea"/>
                          <a:cs typeface="+mn-cs"/>
                        </a:rPr>
                        <a:t>24 months </a:t>
                      </a:r>
                    </a:p>
                    <a:p>
                      <a:r>
                        <a:rPr lang="en-GB" sz="1800" b="0" i="0" u="none" strike="noStrike" kern="1200" baseline="0" dirty="0">
                          <a:solidFill>
                            <a:schemeClr val="dk1"/>
                          </a:solidFill>
                          <a:latin typeface="+mn-lt"/>
                          <a:ea typeface="+mn-ea"/>
                          <a:cs typeface="+mn-cs"/>
                        </a:rPr>
                        <a:t>(3+24=27 months) 	</a:t>
                      </a:r>
                    </a:p>
                    <a:p>
                      <a:endParaRPr lang="LID4096" dirty="0"/>
                    </a:p>
                  </a:txBody>
                  <a:tcPr/>
                </a:tc>
                <a:extLst>
                  <a:ext uri="{0D108BD9-81ED-4DB2-BD59-A6C34878D82A}">
                    <a16:rowId xmlns:a16="http://schemas.microsoft.com/office/drawing/2014/main" val="596347945"/>
                  </a:ext>
                </a:extLst>
              </a:tr>
              <a:tr h="370840">
                <a:tc>
                  <a:txBody>
                    <a:bodyPr/>
                    <a:lstStyle/>
                    <a:p>
                      <a:r>
                        <a:rPr lang="en-US" sz="1800" b="0" i="0" u="none" strike="noStrike" kern="1200" baseline="0" dirty="0">
                          <a:solidFill>
                            <a:schemeClr val="dk1"/>
                          </a:solidFill>
                          <a:latin typeface="+mn-lt"/>
                          <a:ea typeface="+mn-ea"/>
                          <a:cs typeface="+mn-cs"/>
                        </a:rPr>
                        <a:t>2. Combined Repeated Dose Toxicity Study with the Reproduction/ Developmental Toxicity Screening Test (OECD TG 422)</a:t>
                      </a:r>
                      <a:r>
                        <a:rPr lang="en-GB" sz="1800" b="0" i="0" u="none" strike="noStrike" kern="1200" baseline="0" dirty="0">
                          <a:solidFill>
                            <a:schemeClr val="dk1"/>
                          </a:solidFill>
                          <a:latin typeface="+mn-lt"/>
                          <a:ea typeface="+mn-ea"/>
                          <a:cs typeface="+mn-cs"/>
                        </a:rPr>
                        <a:t>	</a:t>
                      </a:r>
                    </a:p>
                    <a:p>
                      <a:endParaRPr lang="LID4096" dirty="0"/>
                    </a:p>
                  </a:txBody>
                  <a:tcPr/>
                </a:tc>
                <a:tc>
                  <a:txBody>
                    <a:bodyPr/>
                    <a:lstStyle/>
                    <a:p>
                      <a:r>
                        <a:rPr lang="en-US" sz="1800" b="0" i="0" u="none" strike="noStrike" kern="1200" baseline="0" dirty="0">
                          <a:solidFill>
                            <a:schemeClr val="dk1"/>
                          </a:solidFill>
                          <a:latin typeface="+mn-lt"/>
                          <a:ea typeface="+mn-ea"/>
                          <a:cs typeface="+mn-cs"/>
                        </a:rPr>
                        <a:t>Unconditionally </a:t>
                      </a:r>
                      <a:endParaRPr lang="LID4096" dirty="0"/>
                    </a:p>
                  </a:txBody>
                  <a:tcPr/>
                </a:tc>
                <a:tc>
                  <a:txBody>
                    <a:bodyPr/>
                    <a:lstStyle/>
                    <a:p>
                      <a:r>
                        <a:rPr lang="en-US" sz="1800" b="0" i="0" u="none" strike="noStrike" kern="1200" baseline="0" dirty="0">
                          <a:solidFill>
                            <a:schemeClr val="dk1"/>
                          </a:solidFill>
                          <a:latin typeface="+mn-lt"/>
                          <a:ea typeface="+mn-ea"/>
                          <a:cs typeface="+mn-cs"/>
                        </a:rPr>
                        <a:t>24 months </a:t>
                      </a:r>
                    </a:p>
                    <a:p>
                      <a:r>
                        <a:rPr lang="en-GB" sz="1800" b="0" i="0" u="none" strike="noStrike" kern="1200" baseline="0" dirty="0">
                          <a:solidFill>
                            <a:schemeClr val="dk1"/>
                          </a:solidFill>
                          <a:latin typeface="+mn-lt"/>
                          <a:ea typeface="+mn-ea"/>
                          <a:cs typeface="+mn-cs"/>
                        </a:rPr>
                        <a:t>(3+24=27 months)</a:t>
                      </a:r>
                      <a:endParaRPr lang="LID4096" dirty="0"/>
                    </a:p>
                  </a:txBody>
                  <a:tcPr/>
                </a:tc>
                <a:extLst>
                  <a:ext uri="{0D108BD9-81ED-4DB2-BD59-A6C34878D82A}">
                    <a16:rowId xmlns:a16="http://schemas.microsoft.com/office/drawing/2014/main" val="255601653"/>
                  </a:ext>
                </a:extLst>
              </a:tr>
            </a:tbl>
          </a:graphicData>
        </a:graphic>
      </p:graphicFrame>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7</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1603341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28860" y="274638"/>
            <a:ext cx="6247596" cy="634082"/>
          </a:xfrm>
        </p:spPr>
        <p:txBody>
          <a:bodyPr/>
          <a:lstStyle/>
          <a:p>
            <a:pPr eaLnBrk="1" hangingPunct="1">
              <a:defRPr/>
            </a:pPr>
            <a:r>
              <a:rPr lang="en-GB" sz="3200" dirty="0">
                <a:effectLst>
                  <a:outerShdw blurRad="38100" dist="38100" dir="2700000" algn="tl">
                    <a:srgbClr val="C0C0C0"/>
                  </a:outerShdw>
                </a:effectLst>
              </a:rPr>
              <a:t>Summary testing strategy ENV</a:t>
            </a:r>
          </a:p>
        </p:txBody>
      </p:sp>
      <p:graphicFrame>
        <p:nvGraphicFramePr>
          <p:cNvPr id="2" name="Content Placeholder 1">
            <a:extLst>
              <a:ext uri="{FF2B5EF4-FFF2-40B4-BE49-F238E27FC236}">
                <a16:creationId xmlns:a16="http://schemas.microsoft.com/office/drawing/2014/main" id="{EDAA01EE-270D-4085-B173-C8E349AC8D83}"/>
              </a:ext>
            </a:extLst>
          </p:cNvPr>
          <p:cNvGraphicFramePr>
            <a:graphicFrameLocks noGrp="1"/>
          </p:cNvGraphicFramePr>
          <p:nvPr>
            <p:ph idx="1"/>
            <p:extLst>
              <p:ext uri="{D42A27DB-BD31-4B8C-83A1-F6EECF244321}">
                <p14:modId xmlns:p14="http://schemas.microsoft.com/office/powerpoint/2010/main" val="16298060"/>
              </p:ext>
            </p:extLst>
          </p:nvPr>
        </p:nvGraphicFramePr>
        <p:xfrm>
          <a:off x="303943" y="1196752"/>
          <a:ext cx="8713788" cy="5090160"/>
        </p:xfrm>
        <a:graphic>
          <a:graphicData uri="http://schemas.openxmlformats.org/drawingml/2006/table">
            <a:tbl>
              <a:tblPr firstRow="1" bandRow="1">
                <a:tableStyleId>{21E4AEA4-8DFA-4A89-87EB-49C32662AFE0}</a:tableStyleId>
              </a:tblPr>
              <a:tblGrid>
                <a:gridCol w="2904596">
                  <a:extLst>
                    <a:ext uri="{9D8B030D-6E8A-4147-A177-3AD203B41FA5}">
                      <a16:colId xmlns:a16="http://schemas.microsoft.com/office/drawing/2014/main" val="1768474468"/>
                    </a:ext>
                  </a:extLst>
                </a:gridCol>
                <a:gridCol w="2904596">
                  <a:extLst>
                    <a:ext uri="{9D8B030D-6E8A-4147-A177-3AD203B41FA5}">
                      <a16:colId xmlns:a16="http://schemas.microsoft.com/office/drawing/2014/main" val="3064102364"/>
                    </a:ext>
                  </a:extLst>
                </a:gridCol>
                <a:gridCol w="2904596">
                  <a:extLst>
                    <a:ext uri="{9D8B030D-6E8A-4147-A177-3AD203B41FA5}">
                      <a16:colId xmlns:a16="http://schemas.microsoft.com/office/drawing/2014/main" val="366855911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kern="1200" baseline="0" dirty="0">
                          <a:solidFill>
                            <a:schemeClr val="lt1"/>
                          </a:solidFill>
                          <a:latin typeface="+mn-lt"/>
                          <a:ea typeface="+mn-ea"/>
                          <a:cs typeface="+mn-cs"/>
                        </a:rPr>
                        <a:t>Test requested </a:t>
                      </a:r>
                      <a:r>
                        <a:rPr lang="en-GB" sz="1600" b="0" i="0" u="none" strike="noStrike" kern="1200" baseline="0" dirty="0">
                          <a:solidFill>
                            <a:schemeClr val="lt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baseline="0" dirty="0">
                          <a:solidFill>
                            <a:schemeClr val="lt1"/>
                          </a:solidFill>
                          <a:latin typeface="+mn-lt"/>
                          <a:ea typeface="+mn-ea"/>
                          <a:cs typeface="+mn-cs"/>
                        </a:rPr>
                        <a:t>Conditions when to perform test </a:t>
                      </a:r>
                      <a:r>
                        <a:rPr lang="en-US" sz="1600" b="0" i="0" u="none" strike="noStrike" kern="1200" baseline="0" dirty="0">
                          <a:solidFill>
                            <a:schemeClr val="lt1"/>
                          </a:solidFill>
                          <a:latin typeface="+mn-lt"/>
                          <a:ea typeface="+mn-ea"/>
                          <a:cs typeface="+mn-cs"/>
                        </a:rPr>
                        <a:t>	</a:t>
                      </a:r>
                    </a:p>
                  </a:txBody>
                  <a:tcPr/>
                </a:tc>
                <a:tc>
                  <a:txBody>
                    <a:bodyPr/>
                    <a:lstStyle/>
                    <a:p>
                      <a:r>
                        <a:rPr lang="en-GB" sz="1600" dirty="0"/>
                        <a:t>Deadline</a:t>
                      </a:r>
                      <a:endParaRPr lang="LID4096" sz="1600" dirty="0"/>
                    </a:p>
                  </a:txBody>
                  <a:tcPr/>
                </a:tc>
                <a:extLst>
                  <a:ext uri="{0D108BD9-81ED-4DB2-BD59-A6C34878D82A}">
                    <a16:rowId xmlns:a16="http://schemas.microsoft.com/office/drawing/2014/main" val="42802574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3a.+3b. Information on transformation, dissolution and dispersion stability</a:t>
                      </a:r>
                      <a:endParaRPr lang="en-US" sz="1600" b="0" i="0" u="none" strike="noStrike"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Unconditionally 	</a:t>
                      </a:r>
                      <a:endParaRPr lang="LID4096" sz="1600" dirty="0"/>
                    </a:p>
                  </a:txBody>
                  <a:tcPr/>
                </a:tc>
                <a:tc>
                  <a:txBody>
                    <a:bodyPr/>
                    <a:lstStyle/>
                    <a:p>
                      <a:r>
                        <a:rPr lang="en-GB" sz="1600" b="0" i="0" u="none" strike="noStrike" kern="1200" baseline="0" dirty="0">
                          <a:solidFill>
                            <a:schemeClr val="dk1"/>
                          </a:solidFill>
                          <a:latin typeface="+mn-lt"/>
                          <a:ea typeface="+mn-ea"/>
                          <a:cs typeface="+mn-cs"/>
                        </a:rPr>
                        <a:t>12 months </a:t>
                      </a:r>
                    </a:p>
                    <a:p>
                      <a:r>
                        <a:rPr lang="en-GB" sz="1600" b="0" i="0" u="none" strike="noStrike" kern="1200" baseline="0" dirty="0">
                          <a:solidFill>
                            <a:schemeClr val="dk1"/>
                          </a:solidFill>
                          <a:latin typeface="+mn-lt"/>
                          <a:ea typeface="+mn-ea"/>
                          <a:cs typeface="+mn-cs"/>
                        </a:rPr>
                        <a:t>(3+12=15 months)</a:t>
                      </a:r>
                      <a:endParaRPr lang="LID4096" sz="1600" dirty="0"/>
                    </a:p>
                  </a:txBody>
                  <a:tcPr/>
                </a:tc>
                <a:extLst>
                  <a:ext uri="{0D108BD9-81ED-4DB2-BD59-A6C34878D82A}">
                    <a16:rowId xmlns:a16="http://schemas.microsoft.com/office/drawing/2014/main" val="5963479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4. Freshwater Algae and Cyanobacteria, Growth Inhibition Test (test method: OECD TG 201, 2006, EU method C.3)</a:t>
                      </a:r>
                      <a:endParaRPr lang="LID4096" sz="1600" dirty="0"/>
                    </a:p>
                  </a:txBody>
                  <a:tcPr/>
                </a:tc>
                <a:tc>
                  <a:txBody>
                    <a:bodyPr/>
                    <a:lstStyle/>
                    <a:p>
                      <a:r>
                        <a:rPr lang="en-US" sz="1600" b="0" i="0" u="none" strike="noStrike" kern="1200" baseline="0" dirty="0">
                          <a:solidFill>
                            <a:schemeClr val="dk1"/>
                          </a:solidFill>
                          <a:latin typeface="+mn-lt"/>
                          <a:ea typeface="+mn-ea"/>
                          <a:cs typeface="+mn-cs"/>
                        </a:rPr>
                        <a:t>Unconditionally, selection of test material based on results from 3a and 3b 	</a:t>
                      </a:r>
                    </a:p>
                  </a:txBody>
                  <a:tcPr/>
                </a:tc>
                <a:tc>
                  <a:txBody>
                    <a:bodyPr/>
                    <a:lstStyle/>
                    <a:p>
                      <a:r>
                        <a:rPr lang="en-GB" sz="1600" b="0" i="0" u="none" strike="noStrike" kern="1200" baseline="0" dirty="0">
                          <a:solidFill>
                            <a:schemeClr val="dk1"/>
                          </a:solidFill>
                          <a:latin typeface="+mn-lt"/>
                          <a:ea typeface="+mn-ea"/>
                          <a:cs typeface="+mn-cs"/>
                        </a:rPr>
                        <a:t>9 months </a:t>
                      </a:r>
                    </a:p>
                    <a:p>
                      <a:r>
                        <a:rPr lang="en-GB" sz="1600" b="0" i="0" u="none" strike="noStrike" kern="1200" baseline="0" dirty="0">
                          <a:solidFill>
                            <a:schemeClr val="dk1"/>
                          </a:solidFill>
                          <a:latin typeface="+mn-lt"/>
                          <a:ea typeface="+mn-ea"/>
                          <a:cs typeface="+mn-cs"/>
                        </a:rPr>
                        <a:t>(3+12+9=21 months) 	</a:t>
                      </a:r>
                    </a:p>
                  </a:txBody>
                  <a:tcPr/>
                </a:tc>
                <a:extLst>
                  <a:ext uri="{0D108BD9-81ED-4DB2-BD59-A6C34878D82A}">
                    <a16:rowId xmlns:a16="http://schemas.microsoft.com/office/drawing/2014/main" val="255601653"/>
                  </a:ext>
                </a:extLst>
              </a:tr>
              <a:tr h="370840">
                <a:tc>
                  <a:txBody>
                    <a:bodyPr/>
                    <a:lstStyle/>
                    <a:p>
                      <a:r>
                        <a:rPr lang="en-US" sz="1600" b="0" i="0" u="none" strike="noStrike" kern="1200" baseline="0" dirty="0">
                          <a:solidFill>
                            <a:schemeClr val="dk1"/>
                          </a:solidFill>
                          <a:latin typeface="+mn-lt"/>
                          <a:ea typeface="+mn-ea"/>
                          <a:cs typeface="+mn-cs"/>
                        </a:rPr>
                        <a:t>5. Long-term toxicity on invertebrates (Daphnia sp.) (test method: Daphnia magna reproduction test, EU C.20/OECD TG 211)</a:t>
                      </a:r>
                      <a:endParaRPr lang="LID4096" sz="1600" dirty="0"/>
                    </a:p>
                  </a:txBody>
                  <a:tcPr/>
                </a:tc>
                <a:tc>
                  <a:txBody>
                    <a:bodyPr/>
                    <a:lstStyle/>
                    <a:p>
                      <a:r>
                        <a:rPr lang="en-US" sz="1600" b="0" i="0" u="none" strike="noStrike" kern="1200" baseline="0" dirty="0">
                          <a:solidFill>
                            <a:schemeClr val="dk1"/>
                          </a:solidFill>
                          <a:latin typeface="+mn-lt"/>
                          <a:ea typeface="+mn-ea"/>
                          <a:cs typeface="+mn-cs"/>
                        </a:rPr>
                        <a:t>Unconditionally, selection of test material based on results from 3a and 3b. </a:t>
                      </a:r>
                      <a:endParaRPr lang="LID4096" sz="1600" dirty="0"/>
                    </a:p>
                  </a:txBody>
                  <a:tcPr/>
                </a:tc>
                <a:tc>
                  <a:txBody>
                    <a:bodyPr/>
                    <a:lstStyle/>
                    <a:p>
                      <a:r>
                        <a:rPr lang="en-US" sz="1600" b="0" i="0" u="none" strike="noStrike" kern="1200" baseline="0" dirty="0">
                          <a:solidFill>
                            <a:schemeClr val="dk1"/>
                          </a:solidFill>
                          <a:latin typeface="+mn-lt"/>
                          <a:ea typeface="+mn-ea"/>
                          <a:cs typeface="+mn-cs"/>
                        </a:rPr>
                        <a:t>9 months </a:t>
                      </a:r>
                    </a:p>
                    <a:p>
                      <a:r>
                        <a:rPr lang="en-GB" sz="1600" b="0" i="0" u="none" strike="noStrike" kern="1200" baseline="0" dirty="0">
                          <a:solidFill>
                            <a:schemeClr val="dk1"/>
                          </a:solidFill>
                          <a:latin typeface="+mn-lt"/>
                          <a:ea typeface="+mn-ea"/>
                          <a:cs typeface="+mn-cs"/>
                        </a:rPr>
                        <a:t>(3+12+9=21 months)</a:t>
                      </a:r>
                      <a:endParaRPr lang="LID4096" sz="1600" dirty="0"/>
                    </a:p>
                  </a:txBody>
                  <a:tcPr/>
                </a:tc>
                <a:extLst>
                  <a:ext uri="{0D108BD9-81ED-4DB2-BD59-A6C34878D82A}">
                    <a16:rowId xmlns:a16="http://schemas.microsoft.com/office/drawing/2014/main" val="37548044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6. Long-term toxicity testing on fish; test method: Fish, early-</a:t>
                      </a:r>
                      <a:r>
                        <a:rPr lang="en-US" sz="1600" b="0" i="0" u="none" strike="noStrike" kern="1200" baseline="0" dirty="0" err="1">
                          <a:solidFill>
                            <a:schemeClr val="dk1"/>
                          </a:solidFill>
                          <a:latin typeface="+mn-lt"/>
                          <a:ea typeface="+mn-ea"/>
                          <a:cs typeface="+mn-cs"/>
                        </a:rPr>
                        <a:t>lifestage</a:t>
                      </a:r>
                      <a:r>
                        <a:rPr lang="en-US" sz="1600" b="0" i="0" u="none" strike="noStrike" kern="1200" baseline="0" dirty="0">
                          <a:solidFill>
                            <a:schemeClr val="dk1"/>
                          </a:solidFill>
                          <a:latin typeface="+mn-lt"/>
                          <a:ea typeface="+mn-ea"/>
                          <a:cs typeface="+mn-cs"/>
                        </a:rPr>
                        <a:t> (FELS) toxicity test, OECD TG 210 </a:t>
                      </a:r>
                      <a:endParaRPr lang="LID4096"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Unconditionally, selection of test material based on results from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12 months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(3+12+9+12=36 months) 	</a:t>
                      </a:r>
                    </a:p>
                    <a:p>
                      <a:endParaRPr lang="LID4096" sz="1600" dirty="0"/>
                    </a:p>
                  </a:txBody>
                  <a:tcPr/>
                </a:tc>
                <a:extLst>
                  <a:ext uri="{0D108BD9-81ED-4DB2-BD59-A6C34878D82A}">
                    <a16:rowId xmlns:a16="http://schemas.microsoft.com/office/drawing/2014/main" val="1568138217"/>
                  </a:ext>
                </a:extLst>
              </a:tr>
            </a:tbl>
          </a:graphicData>
        </a:graphic>
      </p:graphicFrame>
      <p:sp>
        <p:nvSpPr>
          <p:cNvPr id="6" name="Slide Number Placeholder 5"/>
          <p:cNvSpPr>
            <a:spLocks noGrp="1"/>
          </p:cNvSpPr>
          <p:nvPr>
            <p:ph type="sldNum" sz="quarter" idx="11"/>
          </p:nvPr>
        </p:nvSpPr>
        <p:spPr/>
        <p:txBody>
          <a:bodyPr/>
          <a:lstStyle/>
          <a:p>
            <a:pPr>
              <a:defRPr/>
            </a:pPr>
            <a:fld id="{03A5A117-11CE-4107-92C7-5A8F2F870087}" type="slidenum">
              <a:rPr lang="nl-BE" smtClean="0"/>
              <a:pPr>
                <a:defRPr/>
              </a:pPr>
              <a:t>8</a:t>
            </a:fld>
            <a:endParaRPr lang="nl-BE" dirty="0"/>
          </a:p>
        </p:txBody>
      </p:sp>
      <p:sp>
        <p:nvSpPr>
          <p:cNvPr id="7" name="Footer Placeholder 6"/>
          <p:cNvSpPr>
            <a:spLocks noGrp="1"/>
          </p:cNvSpPr>
          <p:nvPr>
            <p:ph type="ftr" sz="quarter" idx="10"/>
          </p:nvPr>
        </p:nvSpPr>
        <p:spPr/>
        <p:txBody>
          <a:bodyPr/>
          <a:lstStyle/>
          <a:p>
            <a:r>
              <a:rPr lang="nb-NO"/>
              <a:t>ZOPA GA 28 Sept 2018, Heraklion</a:t>
            </a:r>
            <a:endParaRPr lang="nl-BE" dirty="0"/>
          </a:p>
        </p:txBody>
      </p:sp>
    </p:spTree>
    <p:extLst>
      <p:ext uri="{BB962C8B-B14F-4D97-AF65-F5344CB8AC3E}">
        <p14:creationId xmlns:p14="http://schemas.microsoft.com/office/powerpoint/2010/main" val="1883468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123728" y="116632"/>
            <a:ext cx="6192688" cy="615205"/>
          </a:xfrm>
        </p:spPr>
        <p:txBody>
          <a:bodyPr/>
          <a:lstStyle/>
          <a:p>
            <a:pPr eaLnBrk="1" hangingPunct="1">
              <a:defRPr/>
            </a:pPr>
            <a:r>
              <a:rPr lang="en-GB" sz="3200" dirty="0">
                <a:effectLst>
                  <a:outerShdw blurRad="38100" dist="38100" dir="2700000" algn="tl">
                    <a:srgbClr val="C0C0C0"/>
                  </a:outerShdw>
                </a:effectLst>
              </a:rPr>
              <a:t>Consortium proposal HH</a:t>
            </a:r>
          </a:p>
        </p:txBody>
      </p:sp>
      <p:sp>
        <p:nvSpPr>
          <p:cNvPr id="8" name="Slide Number Placeholder 7"/>
          <p:cNvSpPr>
            <a:spLocks noGrp="1"/>
          </p:cNvSpPr>
          <p:nvPr>
            <p:ph type="sldNum" sz="quarter" idx="11"/>
          </p:nvPr>
        </p:nvSpPr>
        <p:spPr/>
        <p:txBody>
          <a:bodyPr/>
          <a:lstStyle/>
          <a:p>
            <a:pPr>
              <a:defRPr/>
            </a:pPr>
            <a:fld id="{03A5A117-11CE-4107-92C7-5A8F2F870087}" type="slidenum">
              <a:rPr lang="nl-BE" smtClean="0"/>
              <a:pPr>
                <a:defRPr/>
              </a:pPr>
              <a:t>9</a:t>
            </a:fld>
            <a:endParaRPr lang="nl-BE" dirty="0"/>
          </a:p>
        </p:txBody>
      </p:sp>
      <p:sp>
        <p:nvSpPr>
          <p:cNvPr id="10" name="Footer Placeholder 9"/>
          <p:cNvSpPr>
            <a:spLocks noGrp="1"/>
          </p:cNvSpPr>
          <p:nvPr>
            <p:ph type="ftr" sz="quarter" idx="10"/>
          </p:nvPr>
        </p:nvSpPr>
        <p:spPr/>
        <p:txBody>
          <a:bodyPr/>
          <a:lstStyle/>
          <a:p>
            <a:r>
              <a:rPr lang="nb-NO"/>
              <a:t>ZOPA GA 28 Sept 2018, Heraklion</a:t>
            </a:r>
            <a:endParaRPr lang="nl-BE" dirty="0"/>
          </a:p>
        </p:txBody>
      </p:sp>
      <p:sp>
        <p:nvSpPr>
          <p:cNvPr id="2" name="Content Placeholder 1"/>
          <p:cNvSpPr>
            <a:spLocks noGrp="1"/>
          </p:cNvSpPr>
          <p:nvPr>
            <p:ph idx="1"/>
          </p:nvPr>
        </p:nvSpPr>
        <p:spPr>
          <a:xfrm>
            <a:off x="457200" y="1268760"/>
            <a:ext cx="8229600" cy="4857403"/>
          </a:xfrm>
        </p:spPr>
        <p:txBody>
          <a:bodyPr>
            <a:normAutofit fontScale="85000" lnSpcReduction="10000"/>
          </a:bodyPr>
          <a:lstStyle/>
          <a:p>
            <a:r>
              <a:rPr lang="en-US" sz="2800" dirty="0"/>
              <a:t>the consortium will compile a list of nano ZnO materials registered</a:t>
            </a:r>
          </a:p>
          <a:p>
            <a:r>
              <a:rPr lang="en-US" sz="2800" dirty="0"/>
              <a:t>Tests on all ZnO nanoforms (bioaccessibility) to substantiate ion only hypothesis and grouping strategy</a:t>
            </a:r>
            <a:endParaRPr lang="en-US" sz="2000" dirty="0"/>
          </a:p>
          <a:p>
            <a:r>
              <a:rPr lang="en-US" sz="2800" dirty="0"/>
              <a:t>Stepwise approach:</a:t>
            </a:r>
          </a:p>
          <a:p>
            <a:pPr lvl="1"/>
            <a:r>
              <a:rPr lang="en-US" sz="2400" dirty="0"/>
              <a:t>In Vivo Mammalian Alkaline Comet Assay (OECD TG 489) including genotoxicity evaluation in organs proposed in the DD (lung epithelium, nasal mucosal cells, liver, bone marrow), with exposure to </a:t>
            </a:r>
            <a:r>
              <a:rPr lang="en-US" sz="2400" u="sng" dirty="0"/>
              <a:t>representative form(s) of nano ZnO </a:t>
            </a:r>
            <a:r>
              <a:rPr lang="en-US" sz="2400" dirty="0"/>
              <a:t>via short-term inhalation.</a:t>
            </a:r>
          </a:p>
          <a:p>
            <a:r>
              <a:rPr lang="en-US" sz="2800" dirty="0"/>
              <a:t>Based on the outcome of the dissolution testing and grouping, the following might be proposed:</a:t>
            </a:r>
          </a:p>
          <a:p>
            <a:pPr lvl="1"/>
            <a:r>
              <a:rPr lang="en-US" sz="2400" dirty="0"/>
              <a:t> Subchronic Inhalation Toxicity: 90-day Study (OECD TG 413) combined with the Reproduction/Developmental Toxicity Screening test (OECD TG 421) performed with </a:t>
            </a:r>
            <a:r>
              <a:rPr lang="en-US" sz="2400" u="sng" dirty="0"/>
              <a:t>representative form(s) of nano ZnO</a:t>
            </a:r>
            <a:r>
              <a:rPr lang="en-US" sz="2400" dirty="0"/>
              <a:t>.</a:t>
            </a:r>
          </a:p>
          <a:p>
            <a:endParaRPr lang="en-GB" sz="2600" dirty="0"/>
          </a:p>
          <a:p>
            <a:endParaRPr lang="en-GB" sz="3600" dirty="0"/>
          </a:p>
        </p:txBody>
      </p:sp>
    </p:spTree>
    <p:extLst>
      <p:ext uri="{BB962C8B-B14F-4D97-AF65-F5344CB8AC3E}">
        <p14:creationId xmlns:p14="http://schemas.microsoft.com/office/powerpoint/2010/main" val="746542101"/>
      </p:ext>
    </p:extLst>
  </p:cSld>
  <p:clrMapOvr>
    <a:masterClrMapping/>
  </p:clrMapOvr>
</p:sld>
</file>

<file path=ppt/theme/theme1.xml><?xml version="1.0" encoding="utf-8"?>
<a:theme xmlns:a="http://schemas.openxmlformats.org/drawingml/2006/main" name="ZOPA">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ZOPA</Template>
  <TotalTime>13052</TotalTime>
  <Words>3971</Words>
  <Application>Microsoft Office PowerPoint</Application>
  <PresentationFormat>On-screen Show (4:3)</PresentationFormat>
  <Paragraphs>548</Paragraphs>
  <Slides>38</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MS PGothic</vt:lpstr>
      <vt:lpstr>Arial</vt:lpstr>
      <vt:lpstr>Calibri</vt:lpstr>
      <vt:lpstr>Symbol</vt:lpstr>
      <vt:lpstr>Tahoma</vt:lpstr>
      <vt:lpstr>Wingdings</vt:lpstr>
      <vt:lpstr>ZOPA</vt:lpstr>
      <vt:lpstr>PowerPoint Presentation</vt:lpstr>
      <vt:lpstr>REACH - Zinc Consortium </vt:lpstr>
      <vt:lpstr>REACH - Zinc Consortium - LoAs</vt:lpstr>
      <vt:lpstr>REACH - Zinc Consortium - LoAs</vt:lpstr>
      <vt:lpstr>REACH ZnO dossier evaluation - summary</vt:lpstr>
      <vt:lpstr>Evaluation procedure</vt:lpstr>
      <vt:lpstr>Summary testing strategy HH</vt:lpstr>
      <vt:lpstr>Summary testing strategy ENV</vt:lpstr>
      <vt:lpstr>Consortium proposal HH</vt:lpstr>
      <vt:lpstr>Consortium proposal ENV &amp; Cons.</vt:lpstr>
      <vt:lpstr>Testing-Status of bio-elution work</vt:lpstr>
      <vt:lpstr>PowerPoint Presentation</vt:lpstr>
      <vt:lpstr>PowerPoint Presentation</vt:lpstr>
      <vt:lpstr>PowerPoint Presentation</vt:lpstr>
      <vt:lpstr>Nano news – EM taskforce</vt:lpstr>
      <vt:lpstr>PowerPoint Presentation</vt:lpstr>
      <vt:lpstr>PowerPoint Presentation</vt:lpstr>
      <vt:lpstr>PowerPoint Presentation</vt:lpstr>
      <vt:lpstr> Improving the Zinc files in a Sectorial approach?</vt:lpstr>
      <vt:lpstr>Proposal: sectorial approach for the inorganic-IZA zinc files</vt:lpstr>
      <vt:lpstr>Priorities and deliverables</vt:lpstr>
      <vt:lpstr>PowerPoint Presentation</vt:lpstr>
      <vt:lpstr>PowerPoint Presentation</vt:lpstr>
      <vt:lpstr>PowerPoint Presentation</vt:lpstr>
      <vt:lpstr>Zn compounds in oral care</vt:lpstr>
      <vt:lpstr>SCCS opinion (sub 1)</vt:lpstr>
      <vt:lpstr>WFD: EU Level Water Conference 2018, Vienna</vt:lpstr>
      <vt:lpstr>WFD: National level  Member State visits</vt:lpstr>
      <vt:lpstr>WFD: National level Biomet</vt:lpstr>
      <vt:lpstr>WFD: National level Zn sheet market pressures.</vt:lpstr>
      <vt:lpstr>WFD: National level Zn Roof Assessment Tool for the Environment</vt:lpstr>
      <vt:lpstr>Industrial Emissions</vt:lpstr>
      <vt:lpstr>Emissions Trading System:  implementation phase</vt:lpstr>
      <vt:lpstr>Zinc in Canada - CEPA</vt:lpstr>
      <vt:lpstr>Zinc in Canada - CEPA</vt:lpstr>
      <vt:lpstr>Communication: website</vt:lpstr>
      <vt:lpstr>Membership </vt:lpstr>
      <vt:lpstr>Next meeting?</vt:lpstr>
    </vt:vector>
  </TitlesOfParts>
  <Company>IZA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cspirlet</dc:creator>
  <cp:lastModifiedBy>Christine Spirlet</cp:lastModifiedBy>
  <cp:revision>662</cp:revision>
  <cp:lastPrinted>2013-05-27T12:45:34Z</cp:lastPrinted>
  <dcterms:created xsi:type="dcterms:W3CDTF">2009-04-22T10:07:14Z</dcterms:created>
  <dcterms:modified xsi:type="dcterms:W3CDTF">2018-09-28T08:58:12Z</dcterms:modified>
</cp:coreProperties>
</file>